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rts/chart6.xml" ContentType="application/vnd.openxmlformats-officedocument.drawingml.chart+xml"/>
  <Override PartName="/ppt/notesSlides/notesSlide49.xml" ContentType="application/vnd.openxmlformats-officedocument.presentationml.notesSlide+xml"/>
  <Override PartName="/ppt/charts/chart7.xml" ContentType="application/vnd.openxmlformats-officedocument.drawingml.chart+xml"/>
  <Override PartName="/ppt/drawings/drawing4.xml" ContentType="application/vnd.openxmlformats-officedocument.drawingml.chartshapes+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rts/chart8.xml" ContentType="application/vnd.openxmlformats-officedocument.drawingml.chart+xml"/>
  <Override PartName="/ppt/drawings/drawing5.xml" ContentType="application/vnd.openxmlformats-officedocument.drawingml.chartshapes+xml"/>
  <Override PartName="/ppt/charts/chart9.xml" ContentType="application/vnd.openxmlformats-officedocument.drawingml.chart+xml"/>
  <Override PartName="/ppt/drawings/drawing6.xml" ContentType="application/vnd.openxmlformats-officedocument.drawingml.chartshapes+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rts/chart10.xml" ContentType="application/vnd.openxmlformats-officedocument.drawingml.chart+xml"/>
  <Override PartName="/ppt/drawings/drawing7.xml" ContentType="application/vnd.openxmlformats-officedocument.drawingml.chartshapes+xml"/>
  <Override PartName="/ppt/charts/chart11.xml" ContentType="application/vnd.openxmlformats-officedocument.drawingml.chart+xml"/>
  <Override PartName="/ppt/drawings/drawing8.xml" ContentType="application/vnd.openxmlformats-officedocument.drawingml.chartshapes+xml"/>
  <Override PartName="/ppt/charts/chart12.xml" ContentType="application/vnd.openxmlformats-officedocument.drawingml.chart+xml"/>
  <Override PartName="/ppt/drawings/drawing9.xml" ContentType="application/vnd.openxmlformats-officedocument.drawingml.chartshapes+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charts/chart13.xml" ContentType="application/vnd.openxmlformats-officedocument.drawingml.chart+xml"/>
  <Override PartName="/ppt/notesSlides/notesSlide5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4"/>
    <p:sldMasterId id="2147483653" r:id="rId5"/>
  </p:sldMasterIdLst>
  <p:notesMasterIdLst>
    <p:notesMasterId r:id="rId81"/>
  </p:notesMasterIdLst>
  <p:handoutMasterIdLst>
    <p:handoutMasterId r:id="rId82"/>
  </p:handoutMasterIdLst>
  <p:sldIdLst>
    <p:sldId id="937" r:id="rId6"/>
    <p:sldId id="943" r:id="rId7"/>
    <p:sldId id="944" r:id="rId8"/>
    <p:sldId id="945" r:id="rId9"/>
    <p:sldId id="946" r:id="rId10"/>
    <p:sldId id="991" r:id="rId11"/>
    <p:sldId id="949" r:id="rId12"/>
    <p:sldId id="950" r:id="rId13"/>
    <p:sldId id="971" r:id="rId14"/>
    <p:sldId id="989" r:id="rId15"/>
    <p:sldId id="972" r:id="rId16"/>
    <p:sldId id="994" r:id="rId17"/>
    <p:sldId id="995" r:id="rId18"/>
    <p:sldId id="993" r:id="rId19"/>
    <p:sldId id="980" r:id="rId20"/>
    <p:sldId id="956" r:id="rId21"/>
    <p:sldId id="957" r:id="rId22"/>
    <p:sldId id="958" r:id="rId23"/>
    <p:sldId id="959" r:id="rId24"/>
    <p:sldId id="960" r:id="rId25"/>
    <p:sldId id="961" r:id="rId26"/>
    <p:sldId id="962" r:id="rId27"/>
    <p:sldId id="963" r:id="rId28"/>
    <p:sldId id="964" r:id="rId29"/>
    <p:sldId id="988" r:id="rId30"/>
    <p:sldId id="965" r:id="rId31"/>
    <p:sldId id="987" r:id="rId32"/>
    <p:sldId id="967" r:id="rId33"/>
    <p:sldId id="976" r:id="rId34"/>
    <p:sldId id="978" r:id="rId35"/>
    <p:sldId id="996" r:id="rId36"/>
    <p:sldId id="977" r:id="rId37"/>
    <p:sldId id="688" r:id="rId38"/>
    <p:sldId id="646" r:id="rId39"/>
    <p:sldId id="647" r:id="rId40"/>
    <p:sldId id="825" r:id="rId41"/>
    <p:sldId id="918" r:id="rId42"/>
    <p:sldId id="902" r:id="rId43"/>
    <p:sldId id="826" r:id="rId44"/>
    <p:sldId id="827" r:id="rId45"/>
    <p:sldId id="828" r:id="rId46"/>
    <p:sldId id="890" r:id="rId47"/>
    <p:sldId id="891" r:id="rId48"/>
    <p:sldId id="823" r:id="rId49"/>
    <p:sldId id="913" r:id="rId50"/>
    <p:sldId id="905" r:id="rId51"/>
    <p:sldId id="830" r:id="rId52"/>
    <p:sldId id="904" r:id="rId53"/>
    <p:sldId id="831" r:id="rId54"/>
    <p:sldId id="900" r:id="rId55"/>
    <p:sldId id="901" r:id="rId56"/>
    <p:sldId id="859" r:id="rId57"/>
    <p:sldId id="888" r:id="rId58"/>
    <p:sldId id="896" r:id="rId59"/>
    <p:sldId id="851" r:id="rId60"/>
    <p:sldId id="833" r:id="rId61"/>
    <p:sldId id="912" r:id="rId62"/>
    <p:sldId id="887" r:id="rId63"/>
    <p:sldId id="853" r:id="rId64"/>
    <p:sldId id="858" r:id="rId65"/>
    <p:sldId id="915" r:id="rId66"/>
    <p:sldId id="916" r:id="rId67"/>
    <p:sldId id="857" r:id="rId68"/>
    <p:sldId id="855" r:id="rId69"/>
    <p:sldId id="897" r:id="rId70"/>
    <p:sldId id="898" r:id="rId71"/>
    <p:sldId id="899" r:id="rId72"/>
    <p:sldId id="914" r:id="rId73"/>
    <p:sldId id="840" r:id="rId74"/>
    <p:sldId id="850" r:id="rId75"/>
    <p:sldId id="968" r:id="rId76"/>
    <p:sldId id="942" r:id="rId77"/>
    <p:sldId id="997" r:id="rId78"/>
    <p:sldId id="842" r:id="rId79"/>
    <p:sldId id="917" r:id="rId80"/>
  </p:sldIdLst>
  <p:sldSz cx="9144000" cy="6858000" type="letter"/>
  <p:notesSz cx="7172325" cy="93853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880">
          <p15:clr>
            <a:srgbClr val="A4A3A4"/>
          </p15:clr>
        </p15:guide>
      </p15:sldGuideLst>
    </p:ext>
    <p:ext uri="{2D200454-40CA-4A62-9FC3-DE9A4176ACB9}">
      <p15:notesGuideLst xmlns:p15="http://schemas.microsoft.com/office/powerpoint/2012/main">
        <p15:guide id="1" orient="horz" pos="2956" userDrawn="1">
          <p15:clr>
            <a:srgbClr val="A4A3A4"/>
          </p15:clr>
        </p15:guide>
        <p15:guide id="2" pos="225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B10D71-949C-1B8A-4B5E-39114782871F}" name="Matthew Berry" initials="MB" userId="S::matthew.berry@tpfa.texas.gov::f9352958-4843-42b0-a02e-38e9ccb646a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 Barton" initials="JB" lastIdx="8" clrIdx="0">
    <p:extLst>
      <p:ext uri="{19B8F6BF-5375-455C-9EA6-DF929625EA0E}">
        <p15:presenceInfo xmlns:p15="http://schemas.microsoft.com/office/powerpoint/2012/main" userId="S::john.barton@tpfa.texas.gov::6b54cae7-9d90-4a42-a015-7bd320d35aaf" providerId="AD"/>
      </p:ext>
    </p:extLst>
  </p:cmAuthor>
  <p:cmAuthor id="2" name="Lee Deviney" initials="LD" lastIdx="1" clrIdx="1">
    <p:extLst>
      <p:ext uri="{19B8F6BF-5375-455C-9EA6-DF929625EA0E}">
        <p15:presenceInfo xmlns:p15="http://schemas.microsoft.com/office/powerpoint/2012/main" userId="S::lee.deviney@tpfa.texas.gov::d89cf58f-5ad5-4b9d-bfc7-eacaa9296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F81BD"/>
    <a:srgbClr val="003263"/>
    <a:srgbClr val="D3DDE5"/>
    <a:srgbClr val="6AADE4"/>
    <a:srgbClr val="66CCFF"/>
    <a:srgbClr val="FFFF00"/>
    <a:srgbClr val="FF0000"/>
    <a:srgbClr val="FF99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5" d="100"/>
          <a:sy n="145" d="100"/>
        </p:scale>
        <p:origin x="120" y="174"/>
      </p:cViewPr>
      <p:guideLst>
        <p:guide orient="horz" pos="408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56"/>
        <p:guide pos="225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presProps" Target="presProp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commentAuthors" Target="commentAuthors.xml"/><Relationship Id="rId88"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notesMaster" Target="notesMasters/notesMaster1.xml"/><Relationship Id="rId86"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tableStyles" Target="tableStyles.xml"/><Relationship Id="rId61" Type="http://schemas.openxmlformats.org/officeDocument/2006/relationships/slide" Target="slides/slide56.xml"/><Relationship Id="rId8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ATHENA\brbdata\BFO\Texas%20Public%20Finance%20Seminars\January%202023%20Bonds%20101%20Presentation\Do%20Not%20Use\State%20&amp;%20local%20Data%20as%20of%208.31.2021.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ATHENA\brbdata\BFO\Texas%20Public%20Finance%20Seminars\January%202023%20Bonds%20101%20Presentation\Do%20Not%20Use\State%20&amp;%20local%20Data%20as%20of%208.31.20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5.7482655509461168E-2"/>
          <c:y val="7.7605901926499923E-2"/>
          <c:w val="0.8949697137302064"/>
          <c:h val="0.64387905511813415"/>
        </c:manualLayout>
      </c:layout>
      <c:barChart>
        <c:barDir val="col"/>
        <c:grouping val="stacked"/>
        <c:varyColors val="0"/>
        <c:ser>
          <c:idx val="0"/>
          <c:order val="0"/>
          <c:tx>
            <c:strRef>
              <c:f>'Debt Outstanding with TRBs'!$E$2</c:f>
              <c:strCache>
                <c:ptCount val="1"/>
                <c:pt idx="0">
                  <c:v>Revenue Not Self-Supporting</c:v>
                </c:pt>
              </c:strCache>
            </c:strRef>
          </c:tx>
          <c:spPr>
            <a:solidFill>
              <a:srgbClr val="C00000"/>
            </a:solidFill>
            <a:ln>
              <a:no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TRBs'!$E$17:$E$26</c:f>
              <c:numCache>
                <c:formatCode>0.00</c:formatCode>
                <c:ptCount val="10"/>
                <c:pt idx="0">
                  <c:v>0.22491439559999998</c:v>
                </c:pt>
                <c:pt idx="1">
                  <c:v>0.18572700002</c:v>
                </c:pt>
                <c:pt idx="2">
                  <c:v>0.13098399999999999</c:v>
                </c:pt>
                <c:pt idx="3">
                  <c:v>0.10637000000000001</c:v>
                </c:pt>
                <c:pt idx="4">
                  <c:v>9.3634999999999996E-2</c:v>
                </c:pt>
                <c:pt idx="5">
                  <c:v>0.1180350000001</c:v>
                </c:pt>
                <c:pt idx="6">
                  <c:v>0.28670000000000001</c:v>
                </c:pt>
                <c:pt idx="7">
                  <c:v>0.43424000000000001</c:v>
                </c:pt>
                <c:pt idx="8">
                  <c:v>0.66122499999999995</c:v>
                </c:pt>
                <c:pt idx="9">
                  <c:v>0.73424</c:v>
                </c:pt>
              </c:numCache>
            </c:numRef>
          </c:val>
          <c:extLst>
            <c:ext xmlns:c16="http://schemas.microsoft.com/office/drawing/2014/chart" uri="{C3380CC4-5D6E-409C-BE32-E72D297353CC}">
              <c16:uniqueId val="{00000000-348A-48E3-A45A-94F6CFE28590}"/>
            </c:ext>
          </c:extLst>
        </c:ser>
        <c:ser>
          <c:idx val="1"/>
          <c:order val="1"/>
          <c:tx>
            <c:strRef>
              <c:f>'Debt Outstanding with TRBs'!$C$2</c:f>
              <c:strCache>
                <c:ptCount val="1"/>
                <c:pt idx="0">
                  <c:v>GO Not Self-Supporting</c:v>
                </c:pt>
              </c:strCache>
            </c:strRef>
          </c:tx>
          <c:spPr>
            <a:solidFill>
              <a:srgbClr val="FFFF00"/>
            </a:solidFill>
            <a:ln>
              <a:solidFill>
                <a:srgbClr val="FFFF00"/>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TRBs'!$C$17:$C$26</c:f>
              <c:numCache>
                <c:formatCode>0.00</c:formatCode>
                <c:ptCount val="10"/>
                <c:pt idx="0">
                  <c:v>4.61954706593</c:v>
                </c:pt>
                <c:pt idx="1">
                  <c:v>4.6426714785799001</c:v>
                </c:pt>
                <c:pt idx="2">
                  <c:v>5.9174710939199997</c:v>
                </c:pt>
                <c:pt idx="3">
                  <c:v>6.5989535604898997</c:v>
                </c:pt>
                <c:pt idx="4">
                  <c:v>7.0880457552201994</c:v>
                </c:pt>
                <c:pt idx="5">
                  <c:v>6.8520103497799996</c:v>
                </c:pt>
                <c:pt idx="6">
                  <c:v>6.7267071290000002</c:v>
                </c:pt>
                <c:pt idx="7">
                  <c:v>6.5621280000000004</c:v>
                </c:pt>
                <c:pt idx="8">
                  <c:v>6.2964739999999999</c:v>
                </c:pt>
                <c:pt idx="9">
                  <c:v>6.19</c:v>
                </c:pt>
              </c:numCache>
            </c:numRef>
          </c:val>
          <c:extLst>
            <c:ext xmlns:c16="http://schemas.microsoft.com/office/drawing/2014/chart" uri="{C3380CC4-5D6E-409C-BE32-E72D297353CC}">
              <c16:uniqueId val="{00000001-348A-48E3-A45A-94F6CFE28590}"/>
            </c:ext>
          </c:extLst>
        </c:ser>
        <c:ser>
          <c:idx val="4"/>
          <c:order val="2"/>
          <c:tx>
            <c:strRef>
              <c:f>'Debt Outstanding with TRBs'!$B$2</c:f>
              <c:strCache>
                <c:ptCount val="1"/>
                <c:pt idx="0">
                  <c:v>GO Self-Supporting</c:v>
                </c:pt>
              </c:strCache>
            </c:strRef>
          </c:tx>
          <c:spPr>
            <a:solidFill>
              <a:srgbClr val="002060"/>
            </a:solidFill>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TRBs'!$B$17:$B$26</c:f>
              <c:numCache>
                <c:formatCode>0.00</c:formatCode>
                <c:ptCount val="10"/>
                <c:pt idx="0">
                  <c:v>10.72998573516</c:v>
                </c:pt>
                <c:pt idx="1">
                  <c:v>10.445660235809999</c:v>
                </c:pt>
                <c:pt idx="2">
                  <c:v>11.395298329499999</c:v>
                </c:pt>
                <c:pt idx="3">
                  <c:v>11.667904999999999</c:v>
                </c:pt>
                <c:pt idx="4">
                  <c:v>11.595000000000001</c:v>
                </c:pt>
                <c:pt idx="5">
                  <c:v>11.737399999999999</c:v>
                </c:pt>
                <c:pt idx="6">
                  <c:v>11.41202</c:v>
                </c:pt>
                <c:pt idx="7">
                  <c:v>11.4437</c:v>
                </c:pt>
                <c:pt idx="8">
                  <c:v>11.3103</c:v>
                </c:pt>
                <c:pt idx="9">
                  <c:v>11.1</c:v>
                </c:pt>
              </c:numCache>
            </c:numRef>
          </c:val>
          <c:extLst>
            <c:ext xmlns:c16="http://schemas.microsoft.com/office/drawing/2014/chart" uri="{C3380CC4-5D6E-409C-BE32-E72D297353CC}">
              <c16:uniqueId val="{00000002-348A-48E3-A45A-94F6CFE28590}"/>
            </c:ext>
          </c:extLst>
        </c:ser>
        <c:ser>
          <c:idx val="2"/>
          <c:order val="3"/>
          <c:tx>
            <c:strRef>
              <c:f>'Debt Outstanding with TRBs'!$D$2</c:f>
              <c:strCache>
                <c:ptCount val="1"/>
                <c:pt idx="0">
                  <c:v>Revenue Self-Supporting (Excluding CCAP)</c:v>
                </c:pt>
              </c:strCache>
            </c:strRef>
          </c:tx>
          <c:spPr>
            <a:solidFill>
              <a:srgbClr val="00B05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TRBs'!$D$17:$D$26</c:f>
              <c:numCache>
                <c:formatCode>0.00</c:formatCode>
                <c:ptCount val="10"/>
                <c:pt idx="0">
                  <c:v>19.976768352210499</c:v>
                </c:pt>
                <c:pt idx="1">
                  <c:v>21.217212041115896</c:v>
                </c:pt>
                <c:pt idx="2">
                  <c:v>21.570183530908501</c:v>
                </c:pt>
                <c:pt idx="3">
                  <c:v>22.722595839936698</c:v>
                </c:pt>
                <c:pt idx="4">
                  <c:v>23.818877650807401</c:v>
                </c:pt>
                <c:pt idx="5">
                  <c:v>26.497866148733198</c:v>
                </c:pt>
                <c:pt idx="6">
                  <c:v>29.568994806623198</c:v>
                </c:pt>
                <c:pt idx="7">
                  <c:v>31.4845904938418</c:v>
                </c:pt>
                <c:pt idx="8">
                  <c:v>32.650561890686099</c:v>
                </c:pt>
                <c:pt idx="9">
                  <c:v>34.258605064004598</c:v>
                </c:pt>
              </c:numCache>
            </c:numRef>
          </c:val>
          <c:extLst>
            <c:ext xmlns:c16="http://schemas.microsoft.com/office/drawing/2014/chart" uri="{C3380CC4-5D6E-409C-BE32-E72D297353CC}">
              <c16:uniqueId val="{00000003-348A-48E3-A45A-94F6CFE28590}"/>
            </c:ext>
          </c:extLst>
        </c:ser>
        <c:ser>
          <c:idx val="5"/>
          <c:order val="4"/>
          <c:tx>
            <c:strRef>
              <c:f>'Debt Outstanding with TRBs'!$G$2</c:f>
              <c:strCache>
                <c:ptCount val="1"/>
                <c:pt idx="0">
                  <c:v>CCAP</c:v>
                </c:pt>
              </c:strCache>
            </c:strRef>
          </c:tx>
          <c:spPr>
            <a:solidFill>
              <a:srgbClr val="00B0F0"/>
            </a:solidFill>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TRBs'!$G$17:$G$26</c:f>
              <c:numCache>
                <c:formatCode>0.00</c:formatCode>
                <c:ptCount val="10"/>
                <c:pt idx="0">
                  <c:v>2.3438078993695002</c:v>
                </c:pt>
                <c:pt idx="1">
                  <c:v>2.1597718289837</c:v>
                </c:pt>
                <c:pt idx="2">
                  <c:v>1.9638711817515</c:v>
                </c:pt>
                <c:pt idx="3">
                  <c:v>2.3700259701841002</c:v>
                </c:pt>
                <c:pt idx="4">
                  <c:v>4.1853602573559998</c:v>
                </c:pt>
                <c:pt idx="5">
                  <c:v>3.8587588479299999</c:v>
                </c:pt>
                <c:pt idx="6">
                  <c:v>3.5215227282899999</c:v>
                </c:pt>
                <c:pt idx="7">
                  <c:v>3.1891334875201003</c:v>
                </c:pt>
                <c:pt idx="8">
                  <c:v>2.8293211807500001</c:v>
                </c:pt>
                <c:pt idx="9">
                  <c:v>2.7595341699999998</c:v>
                </c:pt>
              </c:numCache>
            </c:numRef>
          </c:val>
          <c:extLst>
            <c:ext xmlns:c16="http://schemas.microsoft.com/office/drawing/2014/chart" uri="{C3380CC4-5D6E-409C-BE32-E72D297353CC}">
              <c16:uniqueId val="{00000004-348A-48E3-A45A-94F6CFE28590}"/>
            </c:ext>
          </c:extLst>
        </c:ser>
        <c:ser>
          <c:idx val="3"/>
          <c:order val="5"/>
          <c:tx>
            <c:strRef>
              <c:f>'Debt Outstanding with TRBs'!$F$2</c:f>
              <c:strCache>
                <c:ptCount val="1"/>
                <c:pt idx="0">
                  <c:v>Conduit &amp; Component</c:v>
                </c:pt>
              </c:strCache>
            </c:strRef>
          </c:tx>
          <c:spPr>
            <a:solidFill>
              <a:srgbClr val="F79646">
                <a:lumMod val="75000"/>
                <a:alpha val="50000"/>
              </a:srgbClr>
            </a:solidFill>
            <a:ln>
              <a:solidFill>
                <a:schemeClr val="accent6">
                  <a:lumMod val="75000"/>
                </a:schemeClr>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TRBs'!$I$17:$I$26</c:f>
              <c:numCache>
                <c:formatCode>0.00</c:formatCode>
                <c:ptCount val="10"/>
                <c:pt idx="0">
                  <c:v>5.6426047554535002</c:v>
                </c:pt>
                <c:pt idx="1">
                  <c:v>5.6758679308570006</c:v>
                </c:pt>
                <c:pt idx="2">
                  <c:v>6.1119943728347996</c:v>
                </c:pt>
                <c:pt idx="3">
                  <c:v>6.2841570630058001</c:v>
                </c:pt>
                <c:pt idx="4">
                  <c:v>6.2433181531990005</c:v>
                </c:pt>
                <c:pt idx="5">
                  <c:v>7.7694097588289006</c:v>
                </c:pt>
                <c:pt idx="6">
                  <c:v>8.387924508202401</c:v>
                </c:pt>
                <c:pt idx="7">
                  <c:v>9.3258492567050002</c:v>
                </c:pt>
                <c:pt idx="8">
                  <c:v>9.4662781392478017</c:v>
                </c:pt>
                <c:pt idx="9">
                  <c:v>9.36</c:v>
                </c:pt>
              </c:numCache>
            </c:numRef>
          </c:val>
          <c:extLst>
            <c:ext xmlns:c16="http://schemas.microsoft.com/office/drawing/2014/chart" uri="{C3380CC4-5D6E-409C-BE32-E72D297353CC}">
              <c16:uniqueId val="{00000005-348A-48E3-A45A-94F6CFE28590}"/>
            </c:ext>
          </c:extLst>
        </c:ser>
        <c:dLbls>
          <c:showLegendKey val="0"/>
          <c:showVal val="0"/>
          <c:showCatName val="0"/>
          <c:showSerName val="0"/>
          <c:showPercent val="0"/>
          <c:showBubbleSize val="0"/>
        </c:dLbls>
        <c:gapWidth val="150"/>
        <c:overlap val="100"/>
        <c:axId val="128599168"/>
        <c:axId val="128600704"/>
      </c:barChart>
      <c:catAx>
        <c:axId val="128599168"/>
        <c:scaling>
          <c:orientation val="minMax"/>
        </c:scaling>
        <c:delete val="0"/>
        <c:axPos val="b"/>
        <c:numFmt formatCode="General" sourceLinked="1"/>
        <c:majorTickMark val="out"/>
        <c:minorTickMark val="none"/>
        <c:tickLblPos val="nextTo"/>
        <c:txPr>
          <a:bodyPr/>
          <a:lstStyle/>
          <a:p>
            <a:pPr>
              <a:defRPr sz="1200">
                <a:latin typeface="Garamond" pitchFamily="18" charset="0"/>
              </a:defRPr>
            </a:pPr>
            <a:endParaRPr lang="en-US"/>
          </a:p>
        </c:txPr>
        <c:crossAx val="128600704"/>
        <c:crossesAt val="0"/>
        <c:auto val="1"/>
        <c:lblAlgn val="ctr"/>
        <c:lblOffset val="100"/>
        <c:noMultiLvlLbl val="0"/>
      </c:catAx>
      <c:valAx>
        <c:axId val="128600704"/>
        <c:scaling>
          <c:orientation val="minMax"/>
          <c:max val="65"/>
          <c:min val="0"/>
        </c:scaling>
        <c:delete val="0"/>
        <c:axPos val="l"/>
        <c:majorGridlines/>
        <c:numFmt formatCode="&quot;$&quot;#,##0" sourceLinked="0"/>
        <c:majorTickMark val="out"/>
        <c:minorTickMark val="none"/>
        <c:tickLblPos val="nextTo"/>
        <c:spPr>
          <a:solidFill>
            <a:schemeClr val="bg1"/>
          </a:solidFill>
          <a:ln>
            <a:solidFill>
              <a:schemeClr val="bg1"/>
            </a:solidFill>
          </a:ln>
        </c:spPr>
        <c:txPr>
          <a:bodyPr/>
          <a:lstStyle/>
          <a:p>
            <a:pPr>
              <a:defRPr sz="1100">
                <a:latin typeface="Garamond" pitchFamily="18" charset="0"/>
              </a:defRPr>
            </a:pPr>
            <a:endParaRPr lang="en-US"/>
          </a:p>
        </c:txPr>
        <c:crossAx val="128599168"/>
        <c:crosses val="autoZero"/>
        <c:crossBetween val="between"/>
        <c:majorUnit val="5"/>
        <c:minorUnit val="1"/>
      </c:valAx>
    </c:plotArea>
    <c:legend>
      <c:legendPos val="r"/>
      <c:layout>
        <c:manualLayout>
          <c:xMode val="edge"/>
          <c:yMode val="edge"/>
          <c:x val="1.0806066542442688E-2"/>
          <c:y val="0.80179697967888597"/>
          <c:w val="0.96598850800206737"/>
          <c:h val="0.10272466130200168"/>
        </c:manualLayout>
      </c:layout>
      <c:overlay val="0"/>
      <c:txPr>
        <a:bodyPr anchor="t" anchorCtr="0"/>
        <a:lstStyle/>
        <a:p>
          <a:pPr>
            <a:defRPr sz="1200" baseline="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287714912766054E-2"/>
          <c:y val="7.0138291537087269E-2"/>
          <c:w val="0.86589654616659339"/>
          <c:h val="0.70248705154653146"/>
        </c:manualLayout>
      </c:layout>
      <c:lineChart>
        <c:grouping val="standard"/>
        <c:varyColors val="0"/>
        <c:ser>
          <c:idx val="0"/>
          <c:order val="0"/>
          <c:tx>
            <c:strRef>
              <c:f>[2]Summary!$B$1:$O$1</c:f>
              <c:strCache>
                <c:ptCount val="14"/>
                <c:pt idx="0">
                  <c:v> CAB Par </c:v>
                </c:pt>
              </c:strCache>
            </c:strRef>
          </c:tx>
          <c:marker>
            <c:symbol val="none"/>
          </c:marker>
          <c:cat>
            <c:numRef>
              <c:f>[2]Summary!$G$2:$U$2</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[2]Summary!$G$10:$U$10</c:f>
              <c:numCache>
                <c:formatCode>_("$"* #,##0_);_("$"* \(#,##0\);_("$"* "-"??_);_(@_)</c:formatCode>
                <c:ptCount val="15"/>
                <c:pt idx="0">
                  <c:v>644253191.38000011</c:v>
                </c:pt>
                <c:pt idx="1">
                  <c:v>393224412.0999999</c:v>
                </c:pt>
                <c:pt idx="2">
                  <c:v>176633655.15000004</c:v>
                </c:pt>
                <c:pt idx="3">
                  <c:v>462590765.44999999</c:v>
                </c:pt>
                <c:pt idx="4">
                  <c:v>234795304.99000004</c:v>
                </c:pt>
                <c:pt idx="5">
                  <c:v>287618001.43000007</c:v>
                </c:pt>
                <c:pt idx="6">
                  <c:v>476676532.80000013</c:v>
                </c:pt>
                <c:pt idx="7">
                  <c:v>306304141.66000003</c:v>
                </c:pt>
                <c:pt idx="8">
                  <c:v>73779659.5</c:v>
                </c:pt>
                <c:pt idx="9">
                  <c:v>50960154.900000006</c:v>
                </c:pt>
                <c:pt idx="10">
                  <c:v>17323879.550000001</c:v>
                </c:pt>
                <c:pt idx="11">
                  <c:v>1855779.2</c:v>
                </c:pt>
                <c:pt idx="12">
                  <c:v>94834922.749999985</c:v>
                </c:pt>
                <c:pt idx="13">
                  <c:v>124866168.05</c:v>
                </c:pt>
                <c:pt idx="14">
                  <c:v>161799512.14999998</c:v>
                </c:pt>
              </c:numCache>
            </c:numRef>
          </c:val>
          <c:smooth val="0"/>
          <c:extLst>
            <c:ext xmlns:c16="http://schemas.microsoft.com/office/drawing/2014/chart" uri="{C3380CC4-5D6E-409C-BE32-E72D297353CC}">
              <c16:uniqueId val="{00000000-75BB-4781-AD88-9E317FBBD6B7}"/>
            </c:ext>
          </c:extLst>
        </c:ser>
        <c:ser>
          <c:idx val="2"/>
          <c:order val="1"/>
          <c:tx>
            <c:strRef>
              <c:f>[2]Summary!$B$40:$O$40</c:f>
              <c:strCache>
                <c:ptCount val="14"/>
                <c:pt idx="0">
                  <c:v> CAB Proceeds </c:v>
                </c:pt>
              </c:strCache>
            </c:strRef>
          </c:tx>
          <c:spPr>
            <a:ln>
              <a:solidFill>
                <a:schemeClr val="accent6"/>
              </a:solidFill>
            </a:ln>
          </c:spPr>
          <c:marker>
            <c:symbol val="none"/>
          </c:marker>
          <c:cat>
            <c:numRef>
              <c:f>[2]Summary!$G$2:$U$2</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[2]Summary!$G$49:$U$49</c:f>
              <c:numCache>
                <c:formatCode>_("$"* #,##0_);_("$"* \(#,##0\);_("$"* "-"??_);_(@_)</c:formatCode>
                <c:ptCount val="15"/>
                <c:pt idx="0">
                  <c:v>753852615.92000008</c:v>
                </c:pt>
                <c:pt idx="1">
                  <c:v>587721473.72000003</c:v>
                </c:pt>
                <c:pt idx="2">
                  <c:v>285024480.31999999</c:v>
                </c:pt>
                <c:pt idx="3">
                  <c:v>549173692.77999997</c:v>
                </c:pt>
                <c:pt idx="4">
                  <c:v>421632400.50000006</c:v>
                </c:pt>
                <c:pt idx="5">
                  <c:v>470448208.97000003</c:v>
                </c:pt>
                <c:pt idx="6">
                  <c:v>687573456.3499999</c:v>
                </c:pt>
                <c:pt idx="7">
                  <c:v>647685646.74000001</c:v>
                </c:pt>
                <c:pt idx="8">
                  <c:v>353385271.34000003</c:v>
                </c:pt>
                <c:pt idx="9">
                  <c:v>198957553.28999999</c:v>
                </c:pt>
                <c:pt idx="10">
                  <c:v>30866875.400000002</c:v>
                </c:pt>
                <c:pt idx="11">
                  <c:v>3573823.6999999997</c:v>
                </c:pt>
                <c:pt idx="12">
                  <c:v>498142505.95999998</c:v>
                </c:pt>
                <c:pt idx="13">
                  <c:v>783495531.05999994</c:v>
                </c:pt>
                <c:pt idx="14">
                  <c:v>241574934.06</c:v>
                </c:pt>
              </c:numCache>
            </c:numRef>
          </c:val>
          <c:smooth val="0"/>
          <c:extLst>
            <c:ext xmlns:c16="http://schemas.microsoft.com/office/drawing/2014/chart" uri="{C3380CC4-5D6E-409C-BE32-E72D297353CC}">
              <c16:uniqueId val="{00000001-75BB-4781-AD88-9E317FBBD6B7}"/>
            </c:ext>
          </c:extLst>
        </c:ser>
        <c:ser>
          <c:idx val="1"/>
          <c:order val="2"/>
          <c:tx>
            <c:strRef>
              <c:f>[2]Summary!$B$14:$O$14</c:f>
              <c:strCache>
                <c:ptCount val="14"/>
                <c:pt idx="0">
                  <c:v> CAB Maturity Amount  </c:v>
                </c:pt>
              </c:strCache>
            </c:strRef>
          </c:tx>
          <c:spPr>
            <a:ln>
              <a:solidFill>
                <a:srgbClr val="C00000"/>
              </a:solidFill>
            </a:ln>
          </c:spPr>
          <c:marker>
            <c:symbol val="none"/>
          </c:marker>
          <c:cat>
            <c:numRef>
              <c:f>[2]Summary!$G$2:$U$2</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[2]Summary!$G$23:$U$23</c:f>
              <c:numCache>
                <c:formatCode>_("$"* #,##0_);_("$"* \(#,##0\);_("$"* "-"??_);_(@_)</c:formatCode>
                <c:ptCount val="15"/>
                <c:pt idx="0">
                  <c:v>2735949999.9899998</c:v>
                </c:pt>
                <c:pt idx="1">
                  <c:v>1042606992.96</c:v>
                </c:pt>
                <c:pt idx="2">
                  <c:v>646490000</c:v>
                </c:pt>
                <c:pt idx="3">
                  <c:v>1446860041.95</c:v>
                </c:pt>
                <c:pt idx="4">
                  <c:v>694184999.94000006</c:v>
                </c:pt>
                <c:pt idx="5">
                  <c:v>883284999.71000004</c:v>
                </c:pt>
                <c:pt idx="6">
                  <c:v>1985875000</c:v>
                </c:pt>
                <c:pt idx="7">
                  <c:v>1369043521.8</c:v>
                </c:pt>
                <c:pt idx="8">
                  <c:v>438555000</c:v>
                </c:pt>
                <c:pt idx="9">
                  <c:v>403727790</c:v>
                </c:pt>
                <c:pt idx="10">
                  <c:v>44348241.269999996</c:v>
                </c:pt>
                <c:pt idx="11">
                  <c:v>3448500</c:v>
                </c:pt>
                <c:pt idx="12">
                  <c:v>557010000</c:v>
                </c:pt>
                <c:pt idx="13">
                  <c:v>868010000</c:v>
                </c:pt>
                <c:pt idx="14">
                  <c:v>484995130</c:v>
                </c:pt>
              </c:numCache>
            </c:numRef>
          </c:val>
          <c:smooth val="0"/>
          <c:extLst>
            <c:ext xmlns:c16="http://schemas.microsoft.com/office/drawing/2014/chart" uri="{C3380CC4-5D6E-409C-BE32-E72D297353CC}">
              <c16:uniqueId val="{00000002-75BB-4781-AD88-9E317FBBD6B7}"/>
            </c:ext>
          </c:extLst>
        </c:ser>
        <c:dLbls>
          <c:showLegendKey val="0"/>
          <c:showVal val="0"/>
          <c:showCatName val="0"/>
          <c:showSerName val="0"/>
          <c:showPercent val="0"/>
          <c:showBubbleSize val="0"/>
        </c:dLbls>
        <c:smooth val="0"/>
        <c:axId val="97662464"/>
        <c:axId val="126186624"/>
      </c:lineChart>
      <c:catAx>
        <c:axId val="97662464"/>
        <c:scaling>
          <c:orientation val="minMax"/>
        </c:scaling>
        <c:delete val="0"/>
        <c:axPos val="b"/>
        <c:numFmt formatCode="General" sourceLinked="1"/>
        <c:majorTickMark val="out"/>
        <c:minorTickMark val="none"/>
        <c:tickLblPos val="nextTo"/>
        <c:txPr>
          <a:bodyPr/>
          <a:lstStyle/>
          <a:p>
            <a:pPr>
              <a:defRPr sz="1000">
                <a:latin typeface="Garamond" pitchFamily="18" charset="0"/>
              </a:defRPr>
            </a:pPr>
            <a:endParaRPr lang="en-US"/>
          </a:p>
        </c:txPr>
        <c:crossAx val="126186624"/>
        <c:crosses val="autoZero"/>
        <c:auto val="1"/>
        <c:lblAlgn val="ctr"/>
        <c:lblOffset val="100"/>
        <c:noMultiLvlLbl val="0"/>
      </c:catAx>
      <c:valAx>
        <c:axId val="126186624"/>
        <c:scaling>
          <c:orientation val="minMax"/>
        </c:scaling>
        <c:delete val="0"/>
        <c:axPos val="l"/>
        <c:majorGridlines/>
        <c:numFmt formatCode="&quot;$&quot;#,##0.0" sourceLinked="0"/>
        <c:majorTickMark val="out"/>
        <c:minorTickMark val="none"/>
        <c:tickLblPos val="nextTo"/>
        <c:txPr>
          <a:bodyPr/>
          <a:lstStyle/>
          <a:p>
            <a:pPr>
              <a:defRPr sz="1000">
                <a:latin typeface="Garamond" pitchFamily="18" charset="0"/>
              </a:defRPr>
            </a:pPr>
            <a:endParaRPr lang="en-US"/>
          </a:p>
        </c:txPr>
        <c:crossAx val="97662464"/>
        <c:crosses val="autoZero"/>
        <c:crossBetween val="between"/>
        <c:dispUnits>
          <c:builtInUnit val="billions"/>
          <c:dispUnitsLbl>
            <c:layout>
              <c:manualLayout>
                <c:xMode val="edge"/>
                <c:yMode val="edge"/>
                <c:x val="8.5836856599821581E-3"/>
                <c:y val="0.38255370078740147"/>
              </c:manualLayout>
            </c:layout>
            <c:tx>
              <c:rich>
                <a:bodyPr/>
                <a:lstStyle/>
                <a:p>
                  <a:pPr>
                    <a:defRPr sz="1100"/>
                  </a:pPr>
                  <a:r>
                    <a:rPr lang="en-US" sz="1100">
                      <a:latin typeface="Garamond" pitchFamily="18" charset="0"/>
                    </a:rPr>
                    <a:t>Billions</a:t>
                  </a:r>
                </a:p>
              </c:rich>
            </c:tx>
          </c:dispUnitsLbl>
        </c:dispUnits>
      </c:valAx>
    </c:plotArea>
    <c:legend>
      <c:legendPos val="b"/>
      <c:legendEntry>
        <c:idx val="0"/>
        <c:txPr>
          <a:bodyPr/>
          <a:lstStyle/>
          <a:p>
            <a:pPr>
              <a:defRPr sz="1100">
                <a:latin typeface="Garamond" pitchFamily="18" charset="0"/>
              </a:defRPr>
            </a:pPr>
            <a:endParaRPr lang="en-US"/>
          </a:p>
        </c:txPr>
      </c:legendEntry>
      <c:layout>
        <c:manualLayout>
          <c:xMode val="edge"/>
          <c:yMode val="edge"/>
          <c:x val="0.17414103558551081"/>
          <c:y val="0.84138646566621333"/>
          <c:w val="0.70937405526379405"/>
          <c:h val="8.4332262421345075E-2"/>
        </c:manualLayout>
      </c:layout>
      <c:overlay val="0"/>
      <c:txPr>
        <a:bodyPr/>
        <a:lstStyle/>
        <a:p>
          <a:pPr>
            <a:defRPr sz="1100">
              <a:latin typeface="Garamond" pitchFamily="18" charset="0"/>
            </a:defRPr>
          </a:pPr>
          <a:endParaRPr lang="en-US"/>
        </a:p>
      </c:txPr>
    </c:legend>
    <c:plotVisOnly val="1"/>
    <c:dispBlanksAs val="gap"/>
    <c:showDLblsOverMax val="0"/>
  </c:chart>
  <c:spPr>
    <a:solidFill>
      <a:schemeClr val="bg1"/>
    </a:solidFill>
    <a:ln>
      <a:solidFill>
        <a:schemeClr val="tx1"/>
      </a:solidFill>
    </a:ln>
  </c:sp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55800692645048E-2"/>
          <c:y val="5.7775356993279216E-2"/>
          <c:w val="0.875091611951062"/>
          <c:h val="0.70700235272580392"/>
        </c:manualLayout>
      </c:layout>
      <c:areaChart>
        <c:grouping val="stacked"/>
        <c:varyColors val="0"/>
        <c:ser>
          <c:idx val="1"/>
          <c:order val="0"/>
          <c:tx>
            <c:v>CIB Debt Service</c:v>
          </c:tx>
          <c:spPr>
            <a:solidFill>
              <a:srgbClr val="4F81BD"/>
            </a:solidFill>
            <a:ln w="25400">
              <a:noFill/>
            </a:ln>
          </c:spPr>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[2]Summary!$G$166:$U$166</c:f>
              <c:numCache>
                <c:formatCode>_("$"* #,##0.00_);_("$"* \(#,##0.00\);_("$"* "-"??_);_(@_)</c:formatCode>
                <c:ptCount val="15"/>
                <c:pt idx="0">
                  <c:v>234113077192.716</c:v>
                </c:pt>
                <c:pt idx="1">
                  <c:v>262009063174.64038</c:v>
                </c:pt>
                <c:pt idx="2">
                  <c:v>273770947991.17587</c:v>
                </c:pt>
                <c:pt idx="3">
                  <c:v>289460552852.5802</c:v>
                </c:pt>
                <c:pt idx="4">
                  <c:v>290615110763.04358</c:v>
                </c:pt>
                <c:pt idx="5">
                  <c:v>296689795952.06201</c:v>
                </c:pt>
                <c:pt idx="6">
                  <c:v>303016947111.38928</c:v>
                </c:pt>
                <c:pt idx="7">
                  <c:v>311036855621.02783</c:v>
                </c:pt>
                <c:pt idx="8">
                  <c:v>317969314443.27118</c:v>
                </c:pt>
                <c:pt idx="9">
                  <c:v>328972266782.01617</c:v>
                </c:pt>
                <c:pt idx="10">
                  <c:v>345886429259.12988</c:v>
                </c:pt>
                <c:pt idx="11">
                  <c:v>358430907410.6463</c:v>
                </c:pt>
                <c:pt idx="12">
                  <c:v>367221939743.06903</c:v>
                </c:pt>
                <c:pt idx="13">
                  <c:v>380379844839.53229</c:v>
                </c:pt>
                <c:pt idx="14">
                  <c:v>407989525141.15808</c:v>
                </c:pt>
              </c:numCache>
            </c:numRef>
          </c:val>
          <c:extLst>
            <c:ext xmlns:c16="http://schemas.microsoft.com/office/drawing/2014/chart" uri="{C3380CC4-5D6E-409C-BE32-E72D297353CC}">
              <c16:uniqueId val="{00000000-1D68-446C-8E89-5F7C8B3507C4}"/>
            </c:ext>
          </c:extLst>
        </c:ser>
        <c:ser>
          <c:idx val="0"/>
          <c:order val="1"/>
          <c:tx>
            <c:strRef>
              <c:f>[2]Summary!$G$137</c:f>
              <c:strCache>
                <c:ptCount val="1"/>
                <c:pt idx="0">
                  <c:v>CAB Debt Service</c:v>
                </c:pt>
              </c:strCache>
            </c:strRef>
          </c:tx>
          <c:spPr>
            <a:solidFill>
              <a:srgbClr val="C0504D"/>
            </a:solidFill>
            <a:ln w="25400">
              <a:noFill/>
            </a:ln>
          </c:spPr>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[2]Summary!$G$99:$U$99</c:f>
              <c:numCache>
                <c:formatCode>_("$"* #,##0.00_);_("$"* \(#,##0.00\);_("$"* "-"??_);_(@_)</c:formatCode>
                <c:ptCount val="15"/>
                <c:pt idx="0">
                  <c:v>17458749248.061798</c:v>
                </c:pt>
                <c:pt idx="1">
                  <c:v>17585434994.540798</c:v>
                </c:pt>
                <c:pt idx="2">
                  <c:v>17319510759.203098</c:v>
                </c:pt>
                <c:pt idx="3">
                  <c:v>17537894127.492901</c:v>
                </c:pt>
                <c:pt idx="4">
                  <c:v>16931483650.887701</c:v>
                </c:pt>
                <c:pt idx="5">
                  <c:v>16570873647.809299</c:v>
                </c:pt>
                <c:pt idx="6">
                  <c:v>16706759784.412899</c:v>
                </c:pt>
                <c:pt idx="7">
                  <c:v>15665131400.021898</c:v>
                </c:pt>
                <c:pt idx="8">
                  <c:v>14098445804.287399</c:v>
                </c:pt>
                <c:pt idx="9">
                  <c:v>12285921674.0133</c:v>
                </c:pt>
                <c:pt idx="10">
                  <c:v>11034347063.414999</c:v>
                </c:pt>
                <c:pt idx="11">
                  <c:v>10377717049.3468</c:v>
                </c:pt>
                <c:pt idx="12">
                  <c:v>9852821997.0429001</c:v>
                </c:pt>
                <c:pt idx="13">
                  <c:v>9276585600.4001999</c:v>
                </c:pt>
                <c:pt idx="14">
                  <c:v>9048202167.0884991</c:v>
                </c:pt>
              </c:numCache>
            </c:numRef>
          </c:val>
          <c:extLst>
            <c:ext xmlns:c16="http://schemas.microsoft.com/office/drawing/2014/chart" uri="{C3380CC4-5D6E-409C-BE32-E72D297353CC}">
              <c16:uniqueId val="{00000001-1D68-446C-8E89-5F7C8B3507C4}"/>
            </c:ext>
          </c:extLst>
        </c:ser>
        <c:dLbls>
          <c:showLegendKey val="0"/>
          <c:showVal val="0"/>
          <c:showCatName val="0"/>
          <c:showSerName val="0"/>
          <c:showPercent val="0"/>
          <c:showBubbleSize val="0"/>
        </c:dLbls>
        <c:axId val="63202432"/>
        <c:axId val="63203968"/>
      </c:areaChart>
      <c:catAx>
        <c:axId val="63202432"/>
        <c:scaling>
          <c:orientation val="minMax"/>
        </c:scaling>
        <c:delete val="0"/>
        <c:axPos val="b"/>
        <c:numFmt formatCode="General" sourceLinked="1"/>
        <c:majorTickMark val="none"/>
        <c:minorTickMark val="none"/>
        <c:tickLblPos val="nextTo"/>
        <c:txPr>
          <a:bodyPr/>
          <a:lstStyle/>
          <a:p>
            <a:pPr>
              <a:defRPr sz="1200">
                <a:latin typeface="Garamond" pitchFamily="18" charset="0"/>
              </a:defRPr>
            </a:pPr>
            <a:endParaRPr lang="en-US"/>
          </a:p>
        </c:txPr>
        <c:crossAx val="63203968"/>
        <c:crosses val="autoZero"/>
        <c:auto val="1"/>
        <c:lblAlgn val="ctr"/>
        <c:lblOffset val="100"/>
        <c:noMultiLvlLbl val="0"/>
      </c:catAx>
      <c:valAx>
        <c:axId val="63203968"/>
        <c:scaling>
          <c:orientation val="minMax"/>
        </c:scaling>
        <c:delete val="0"/>
        <c:axPos val="l"/>
        <c:majorGridlines/>
        <c:numFmt formatCode="_(&quot;$&quot;* #,##0_);_(&quot;$&quot;* \(#,##0\);_(&quot;$&quot;* &quot;-&quot;_);_(@_)" sourceLinked="0"/>
        <c:majorTickMark val="none"/>
        <c:minorTickMark val="none"/>
        <c:tickLblPos val="nextTo"/>
        <c:txPr>
          <a:bodyPr/>
          <a:lstStyle/>
          <a:p>
            <a:pPr>
              <a:defRPr sz="1000">
                <a:latin typeface="Garamond" pitchFamily="18" charset="0"/>
              </a:defRPr>
            </a:pPr>
            <a:endParaRPr lang="en-US"/>
          </a:p>
        </c:txPr>
        <c:crossAx val="63202432"/>
        <c:crosses val="autoZero"/>
        <c:crossBetween val="midCat"/>
        <c:dispUnits>
          <c:builtInUnit val="billions"/>
        </c:dispUnits>
      </c:valAx>
    </c:plotArea>
    <c:legend>
      <c:legendPos val="b"/>
      <c:layout>
        <c:manualLayout>
          <c:xMode val="edge"/>
          <c:yMode val="edge"/>
          <c:x val="0.29116898849182316"/>
          <c:y val="0.8143208449661985"/>
          <c:w val="0.40996635036005113"/>
          <c:h val="7.8716328916612802E-2"/>
        </c:manualLayout>
      </c:layout>
      <c:overlay val="0"/>
      <c:txPr>
        <a:bodyPr/>
        <a:lstStyle/>
        <a:p>
          <a:pPr>
            <a:defRPr sz="1400" baseline="0">
              <a:latin typeface="Garamond" pitchFamily="18" charset="0"/>
            </a:defRPr>
          </a:pPr>
          <a:endParaRPr lang="en-US"/>
        </a:p>
      </c:txPr>
    </c:legend>
    <c:plotVisOnly val="1"/>
    <c:dispBlanksAs val="zero"/>
    <c:showDLblsOverMax val="0"/>
  </c:chart>
  <c:spPr>
    <a:solidFill>
      <a:schemeClr val="bg1"/>
    </a:solidFill>
    <a:ln>
      <a:solidFill>
        <a:schemeClr val="tx1"/>
      </a:solid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778912773289686E-2"/>
          <c:y val="9.0535052571393951E-2"/>
          <c:w val="0.90995755910507592"/>
          <c:h val="0.61367118307342172"/>
        </c:manualLayout>
      </c:layout>
      <c:barChart>
        <c:barDir val="col"/>
        <c:grouping val="stacked"/>
        <c:varyColors val="0"/>
        <c:ser>
          <c:idx val="4"/>
          <c:order val="0"/>
          <c:tx>
            <c:strRef>
              <c:f>[2]Summary!$A$96</c:f>
              <c:strCache>
                <c:ptCount val="1"/>
                <c:pt idx="0">
                  <c:v>Public School Districts</c:v>
                </c:pt>
              </c:strCache>
            </c:strRef>
          </c:tx>
          <c:spPr>
            <a:solidFill>
              <a:srgbClr val="0070C0"/>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[2]Summary!$G$96:$U$96</c:f>
              <c:numCache>
                <c:formatCode>_(* #,##0.00_);_(* \(#,##0.00\);_(* "-"??_);_(@_)</c:formatCode>
                <c:ptCount val="15"/>
                <c:pt idx="0">
                  <c:v>10645351167.8277</c:v>
                </c:pt>
                <c:pt idx="1">
                  <c:v>10718190645.456699</c:v>
                </c:pt>
                <c:pt idx="2">
                  <c:v>10508089389.329</c:v>
                </c:pt>
                <c:pt idx="3">
                  <c:v>10237754260.344</c:v>
                </c:pt>
                <c:pt idx="4">
                  <c:v>9862998760.4939003</c:v>
                </c:pt>
                <c:pt idx="5">
                  <c:v>9543909605.3943005</c:v>
                </c:pt>
                <c:pt idx="6">
                  <c:v>9874731720.0895996</c:v>
                </c:pt>
                <c:pt idx="7">
                  <c:v>8788880268.9291</c:v>
                </c:pt>
                <c:pt idx="8">
                  <c:v>7469712807.6090994</c:v>
                </c:pt>
                <c:pt idx="9">
                  <c:v>6054396863.6750002</c:v>
                </c:pt>
                <c:pt idx="10" formatCode="&quot;$&quot;#,##0.00;\(&quot;$&quot;#,##0.00\)">
                  <c:v>5641282303.0627003</c:v>
                </c:pt>
                <c:pt idx="11" formatCode="&quot;$&quot;#,##0.00;\(&quot;$&quot;#,##0.00\)">
                  <c:v>5142832303.0627003</c:v>
                </c:pt>
                <c:pt idx="12" formatCode="&quot;$&quot;#,##0.00;\(&quot;$&quot;#,##0.00\)">
                  <c:v>4721313607.6726999</c:v>
                </c:pt>
                <c:pt idx="13" formatCode="&quot;$&quot;#,##0.00;\(&quot;$&quot;#,##0.00\)">
                  <c:v>4508030854.2826996</c:v>
                </c:pt>
                <c:pt idx="14" formatCode="&quot;$&quot;#,##0.00;\(&quot;$&quot;#,##0.00\)">
                  <c:v>4047771281.3077002</c:v>
                </c:pt>
              </c:numCache>
            </c:numRef>
          </c:val>
          <c:extLst>
            <c:ext xmlns:c16="http://schemas.microsoft.com/office/drawing/2014/chart" uri="{C3380CC4-5D6E-409C-BE32-E72D297353CC}">
              <c16:uniqueId val="{00000000-E782-4134-8C43-575823726162}"/>
            </c:ext>
          </c:extLst>
        </c:ser>
        <c:ser>
          <c:idx val="0"/>
          <c:order val="1"/>
          <c:tx>
            <c:strRef>
              <c:f>[2]Summary!$A$92</c:f>
              <c:strCache>
                <c:ptCount val="1"/>
                <c:pt idx="0">
                  <c:v>Community and Junior Colleges</c:v>
                </c:pt>
              </c:strCache>
            </c:strRef>
          </c:tx>
          <c:spPr>
            <a:solidFill>
              <a:schemeClr val="accent6">
                <a:lumMod val="75000"/>
              </a:schemeClr>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[2]Summary!$G$92:$U$92</c:f>
              <c:numCache>
                <c:formatCode>_(* #,##0.00_);_(* \(#,##0.00\);_(* "-"??_);_(@_)</c:formatCode>
                <c:ptCount val="15"/>
                <c:pt idx="0">
                  <c:v>59695000</c:v>
                </c:pt>
                <c:pt idx="1">
                  <c:v>70840000</c:v>
                </c:pt>
                <c:pt idx="2">
                  <c:v>61975000</c:v>
                </c:pt>
                <c:pt idx="3">
                  <c:v>105486081.30000001</c:v>
                </c:pt>
                <c:pt idx="4">
                  <c:v>95390000</c:v>
                </c:pt>
                <c:pt idx="5">
                  <c:v>84745000</c:v>
                </c:pt>
                <c:pt idx="6">
                  <c:v>81229996.362100005</c:v>
                </c:pt>
                <c:pt idx="7">
                  <c:v>71024996.362100005</c:v>
                </c:pt>
                <c:pt idx="8">
                  <c:v>61855000</c:v>
                </c:pt>
                <c:pt idx="9">
                  <c:v>54790000</c:v>
                </c:pt>
                <c:pt idx="10" formatCode="&quot;$&quot;#,##0.00;\(&quot;$&quot;#,##0.00\)">
                  <c:v>48290000</c:v>
                </c:pt>
                <c:pt idx="11" formatCode="&quot;$&quot;#,##0.00;\(&quot;$&quot;#,##0.00\)">
                  <c:v>41260000</c:v>
                </c:pt>
                <c:pt idx="12" formatCode="&quot;$&quot;#,##0.00;\(&quot;$&quot;#,##0.00\)">
                  <c:v>35975000</c:v>
                </c:pt>
                <c:pt idx="13" formatCode="&quot;$&quot;#,##0.00;\(&quot;$&quot;#,##0.00\)">
                  <c:v>35115000</c:v>
                </c:pt>
                <c:pt idx="14" formatCode="&quot;$&quot;#,##0.00;\(&quot;$&quot;#,##0.00\)">
                  <c:v>21360000</c:v>
                </c:pt>
              </c:numCache>
            </c:numRef>
          </c:val>
          <c:extLst>
            <c:ext xmlns:c16="http://schemas.microsoft.com/office/drawing/2014/chart" uri="{C3380CC4-5D6E-409C-BE32-E72D297353CC}">
              <c16:uniqueId val="{00000001-E782-4134-8C43-575823726162}"/>
            </c:ext>
          </c:extLst>
        </c:ser>
        <c:ser>
          <c:idx val="5"/>
          <c:order val="2"/>
          <c:tx>
            <c:strRef>
              <c:f>[2]Summary!$A$97</c:f>
              <c:strCache>
                <c:ptCount val="1"/>
                <c:pt idx="0">
                  <c:v>Other Special Districts and Authorities</c:v>
                </c:pt>
              </c:strCache>
            </c:strRef>
          </c:tx>
          <c:spPr>
            <a:solidFill>
              <a:srgbClr val="7030A0"/>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[2]Summary!$G$97:$U$97</c:f>
              <c:numCache>
                <c:formatCode>_(* #,##0.00_);_(* \(#,##0.00\);_(* "-"??_);_(@_)</c:formatCode>
                <c:ptCount val="15"/>
                <c:pt idx="0">
                  <c:v>3661001549.9940996</c:v>
                </c:pt>
                <c:pt idx="1">
                  <c:v>3851326549.9940996</c:v>
                </c:pt>
                <c:pt idx="2">
                  <c:v>3989756549.9940996</c:v>
                </c:pt>
                <c:pt idx="3">
                  <c:v>4624861591.9441004</c:v>
                </c:pt>
                <c:pt idx="4">
                  <c:v>4582816591.9441004</c:v>
                </c:pt>
                <c:pt idx="5">
                  <c:v>4518981591.9440994</c:v>
                </c:pt>
                <c:pt idx="6">
                  <c:v>4409291591.9440994</c:v>
                </c:pt>
                <c:pt idx="7">
                  <c:v>4575606591.2440996</c:v>
                </c:pt>
                <c:pt idx="8">
                  <c:v>4447041591.9440994</c:v>
                </c:pt>
                <c:pt idx="9">
                  <c:v>4229121591.9440999</c:v>
                </c:pt>
                <c:pt idx="10" formatCode="&quot;$&quot;#,##0.00;\(&quot;$&quot;#,##0.00\)">
                  <c:v>3562921549.9941001</c:v>
                </c:pt>
                <c:pt idx="11" formatCode="&quot;$&quot;#,##0.00;\(&quot;$&quot;#,##0.00\)">
                  <c:v>3521556549.9941001</c:v>
                </c:pt>
                <c:pt idx="12" formatCode="&quot;$&quot;#,##0.00;\(&quot;$&quot;#,##0.00\)">
                  <c:v>3517315193.2467999</c:v>
                </c:pt>
                <c:pt idx="13" formatCode="&quot;$&quot;#,##0.00;\(&quot;$&quot;#,##0.00\)">
                  <c:v>3208471549.9941001</c:v>
                </c:pt>
                <c:pt idx="14" formatCode="&quot;$&quot;#,##0.00;\(&quot;$&quot;#,##0.00\)">
                  <c:v>3531601549.9941001</c:v>
                </c:pt>
              </c:numCache>
            </c:numRef>
          </c:val>
          <c:extLst>
            <c:ext xmlns:c16="http://schemas.microsoft.com/office/drawing/2014/chart" uri="{C3380CC4-5D6E-409C-BE32-E72D297353CC}">
              <c16:uniqueId val="{00000002-E782-4134-8C43-575823726162}"/>
            </c:ext>
          </c:extLst>
        </c:ser>
        <c:ser>
          <c:idx val="6"/>
          <c:order val="3"/>
          <c:tx>
            <c:strRef>
              <c:f>[2]Summary!$A$98</c:f>
              <c:strCache>
                <c:ptCount val="1"/>
                <c:pt idx="0">
                  <c:v>Water Districts and Authorities</c:v>
                </c:pt>
              </c:strCache>
            </c:strRef>
          </c:tx>
          <c:spPr>
            <a:solidFill>
              <a:srgbClr val="FFFF00"/>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[2]Summary!$G$98:$U$98</c:f>
              <c:numCache>
                <c:formatCode>_(* #,##0.00_);_(* \(#,##0.00\);_(* "-"??_);_(@_)</c:formatCode>
                <c:ptCount val="15"/>
                <c:pt idx="0">
                  <c:v>244335001</c:v>
                </c:pt>
                <c:pt idx="1">
                  <c:v>241175001</c:v>
                </c:pt>
                <c:pt idx="2">
                  <c:v>214120001</c:v>
                </c:pt>
                <c:pt idx="3">
                  <c:v>194601162.61480004</c:v>
                </c:pt>
                <c:pt idx="4">
                  <c:v>171415762.9648</c:v>
                </c:pt>
                <c:pt idx="5">
                  <c:v>363679254.18089998</c:v>
                </c:pt>
                <c:pt idx="6">
                  <c:v>347563279.72710001</c:v>
                </c:pt>
                <c:pt idx="7">
                  <c:v>335456347.19660002</c:v>
                </c:pt>
                <c:pt idx="8">
                  <c:v>329298208.44420004</c:v>
                </c:pt>
                <c:pt idx="9">
                  <c:v>311895022.10420001</c:v>
                </c:pt>
                <c:pt idx="10" formatCode="&quot;$&quot;#,##0.00;\(&quot;$&quot;#,##0.00\)">
                  <c:v>305110014.06819999</c:v>
                </c:pt>
                <c:pt idx="11" formatCode="&quot;$&quot;#,##0.00;\(&quot;$&quot;#,##0.00\)">
                  <c:v>299180000</c:v>
                </c:pt>
                <c:pt idx="12" formatCode="&quot;$&quot;#,##0.00;\(&quot;$&quot;#,##0.00\)">
                  <c:v>296939999.83340001</c:v>
                </c:pt>
                <c:pt idx="13" formatCode="&quot;$&quot;#,##0.00;\(&quot;$&quot;#,##0.00\)">
                  <c:v>296084999.83340001</c:v>
                </c:pt>
                <c:pt idx="14" formatCode="&quot;$&quot;#,##0.00;\(&quot;$&quot;#,##0.00\)">
                  <c:v>269570000.61669999</c:v>
                </c:pt>
              </c:numCache>
            </c:numRef>
          </c:val>
          <c:extLst>
            <c:ext xmlns:c16="http://schemas.microsoft.com/office/drawing/2014/chart" uri="{C3380CC4-5D6E-409C-BE32-E72D297353CC}">
              <c16:uniqueId val="{00000003-E782-4134-8C43-575823726162}"/>
            </c:ext>
          </c:extLst>
        </c:ser>
        <c:ser>
          <c:idx val="2"/>
          <c:order val="4"/>
          <c:tx>
            <c:strRef>
              <c:f>[2]Summary!$A$94</c:f>
              <c:strCache>
                <c:ptCount val="1"/>
                <c:pt idx="0">
                  <c:v>Counties</c:v>
                </c:pt>
              </c:strCache>
            </c:strRef>
          </c:tx>
          <c:spPr>
            <a:solidFill>
              <a:srgbClr val="FF99FF"/>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[2]Summary!$G$94:$U$94</c:f>
              <c:numCache>
                <c:formatCode>_(* #,##0.00_);_(* \(#,##0.00\);_(* "-"??_);_(@_)</c:formatCode>
                <c:ptCount val="15"/>
                <c:pt idx="0">
                  <c:v>465650000</c:v>
                </c:pt>
                <c:pt idx="1">
                  <c:v>446480000</c:v>
                </c:pt>
                <c:pt idx="2">
                  <c:v>431830000</c:v>
                </c:pt>
                <c:pt idx="3">
                  <c:v>417485000</c:v>
                </c:pt>
                <c:pt idx="4">
                  <c:v>392305000</c:v>
                </c:pt>
                <c:pt idx="5">
                  <c:v>386430000</c:v>
                </c:pt>
                <c:pt idx="6">
                  <c:v>345755000</c:v>
                </c:pt>
                <c:pt idx="7">
                  <c:v>301535000</c:v>
                </c:pt>
                <c:pt idx="8">
                  <c:v>254540000</c:v>
                </c:pt>
                <c:pt idx="9">
                  <c:v>203645000</c:v>
                </c:pt>
                <c:pt idx="10" formatCode="&quot;$&quot;#,##0.00;\(&quot;$&quot;#,##0.00\)">
                  <c:v>153665000.00000003</c:v>
                </c:pt>
                <c:pt idx="11" formatCode="&quot;$&quot;#,##0.00;\(&quot;$&quot;#,##0.00\)">
                  <c:v>132165000</c:v>
                </c:pt>
                <c:pt idx="12" formatCode="&quot;$&quot;#,##0.00;\(&quot;$&quot;#,##0.00\)">
                  <c:v>118795000</c:v>
                </c:pt>
                <c:pt idx="13" formatCode="&quot;$&quot;#,##0.00;\(&quot;$&quot;#,##0.00\)">
                  <c:v>110365000</c:v>
                </c:pt>
                <c:pt idx="14" formatCode="&quot;$&quot;#,##0.00;\(&quot;$&quot;#,##0.00\)">
                  <c:v>102825000</c:v>
                </c:pt>
              </c:numCache>
            </c:numRef>
          </c:val>
          <c:extLst>
            <c:ext xmlns:c16="http://schemas.microsoft.com/office/drawing/2014/chart" uri="{C3380CC4-5D6E-409C-BE32-E72D297353CC}">
              <c16:uniqueId val="{00000004-E782-4134-8C43-575823726162}"/>
            </c:ext>
          </c:extLst>
        </c:ser>
        <c:ser>
          <c:idx val="1"/>
          <c:order val="5"/>
          <c:tx>
            <c:strRef>
              <c:f>[2]Summary!$A$93</c:f>
              <c:strCache>
                <c:ptCount val="1"/>
                <c:pt idx="0">
                  <c:v>Cities, Towns, Villages</c:v>
                </c:pt>
              </c:strCache>
            </c:strRef>
          </c:tx>
          <c:spPr>
            <a:solidFill>
              <a:srgbClr val="00B050"/>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[2]Summary!$G$93:$U$93</c:f>
              <c:numCache>
                <c:formatCode>_(* #,##0.00_);_(* \(#,##0.00\);_(* "-"??_);_(@_)</c:formatCode>
                <c:ptCount val="15"/>
                <c:pt idx="0">
                  <c:v>2336180545.2400002</c:v>
                </c:pt>
                <c:pt idx="1">
                  <c:v>2213751814.0900002</c:v>
                </c:pt>
                <c:pt idx="2">
                  <c:v>2072798834.8800001</c:v>
                </c:pt>
                <c:pt idx="3">
                  <c:v>1919800047.29</c:v>
                </c:pt>
                <c:pt idx="4">
                  <c:v>1788462212.29</c:v>
                </c:pt>
                <c:pt idx="5">
                  <c:v>1634642212.29</c:v>
                </c:pt>
                <c:pt idx="6">
                  <c:v>1610162212.29</c:v>
                </c:pt>
                <c:pt idx="7">
                  <c:v>1554722212.29</c:v>
                </c:pt>
                <c:pt idx="8">
                  <c:v>1498092212.29</c:v>
                </c:pt>
                <c:pt idx="9">
                  <c:v>1394167212.29</c:v>
                </c:pt>
                <c:pt idx="10" formatCode="&quot;$&quot;#,##0.00;\(&quot;$&quot;#,##0.00\)">
                  <c:v>1285172212.29</c:v>
                </c:pt>
                <c:pt idx="11" formatCode="&quot;$&quot;#,##0.00;\(&quot;$&quot;#,##0.00\)">
                  <c:v>1202817212.29</c:v>
                </c:pt>
                <c:pt idx="12" formatCode="&quot;$&quot;#,##0.00;\(&quot;$&quot;#,##0.00\)">
                  <c:v>1124577212.29</c:v>
                </c:pt>
                <c:pt idx="13" formatCode="&quot;$&quot;#,##0.00;\(&quot;$&quot;#,##0.00\)">
                  <c:v>1080612212.29</c:v>
                </c:pt>
                <c:pt idx="14" formatCode="&quot;$&quot;#,##0.00;\(&quot;$&quot;#,##0.00\)">
                  <c:v>1037168351.17</c:v>
                </c:pt>
              </c:numCache>
            </c:numRef>
          </c:val>
          <c:extLst>
            <c:ext xmlns:c16="http://schemas.microsoft.com/office/drawing/2014/chart" uri="{C3380CC4-5D6E-409C-BE32-E72D297353CC}">
              <c16:uniqueId val="{00000005-E782-4134-8C43-575823726162}"/>
            </c:ext>
          </c:extLst>
        </c:ser>
        <c:ser>
          <c:idx val="3"/>
          <c:order val="6"/>
          <c:tx>
            <c:strRef>
              <c:f>[2]Summary!$A$95</c:f>
              <c:strCache>
                <c:ptCount val="1"/>
                <c:pt idx="0">
                  <c:v>Health/Hospital Districts</c:v>
                </c:pt>
              </c:strCache>
            </c:strRef>
          </c:tx>
          <c:spPr>
            <a:solidFill>
              <a:srgbClr val="FF0000"/>
            </a:solidFill>
          </c:spPr>
          <c:invertIfNegative val="0"/>
          <c:cat>
            <c:numRef>
              <c:f>[2]Summary!$G$91:$U$91</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[2]Summary!$G$95:$U$95</c:f>
              <c:numCache>
                <c:formatCode>_(* #,##0.00_);_(* \(#,##0.00\);_(* "-"??_);_(@_)</c:formatCode>
                <c:ptCount val="15"/>
                <c:pt idx="0">
                  <c:v>46535984</c:v>
                </c:pt>
                <c:pt idx="1">
                  <c:v>43670984</c:v>
                </c:pt>
                <c:pt idx="2">
                  <c:v>40940984</c:v>
                </c:pt>
                <c:pt idx="3">
                  <c:v>37905984</c:v>
                </c:pt>
                <c:pt idx="4">
                  <c:v>38095323.194899999</c:v>
                </c:pt>
                <c:pt idx="5">
                  <c:v>38485984</c:v>
                </c:pt>
                <c:pt idx="6">
                  <c:v>38025984</c:v>
                </c:pt>
                <c:pt idx="7">
                  <c:v>37905984</c:v>
                </c:pt>
                <c:pt idx="8">
                  <c:v>37905984</c:v>
                </c:pt>
                <c:pt idx="9">
                  <c:v>37905984</c:v>
                </c:pt>
                <c:pt idx="10" formatCode="&quot;$&quot;#,##0.00;\(&quot;$&quot;#,##0.00\)">
                  <c:v>37905984</c:v>
                </c:pt>
                <c:pt idx="11" formatCode="&quot;$&quot;#,##0.00;\(&quot;$&quot;#,##0.00\)">
                  <c:v>37905984</c:v>
                </c:pt>
                <c:pt idx="12" formatCode="&quot;$&quot;#,##0.00;\(&quot;$&quot;#,##0.00\)">
                  <c:v>37905984</c:v>
                </c:pt>
                <c:pt idx="13" formatCode="&quot;$&quot;#,##0.00;\(&quot;$&quot;#,##0.00\)">
                  <c:v>37905984</c:v>
                </c:pt>
                <c:pt idx="14" formatCode="&quot;$&quot;#,##0.00;\(&quot;$&quot;#,##0.00\)">
                  <c:v>37905984</c:v>
                </c:pt>
              </c:numCache>
            </c:numRef>
          </c:val>
          <c:extLst>
            <c:ext xmlns:c16="http://schemas.microsoft.com/office/drawing/2014/chart" uri="{C3380CC4-5D6E-409C-BE32-E72D297353CC}">
              <c16:uniqueId val="{00000006-E782-4134-8C43-575823726162}"/>
            </c:ext>
          </c:extLst>
        </c:ser>
        <c:dLbls>
          <c:showLegendKey val="0"/>
          <c:showVal val="0"/>
          <c:showCatName val="0"/>
          <c:showSerName val="0"/>
          <c:showPercent val="0"/>
          <c:showBubbleSize val="0"/>
        </c:dLbls>
        <c:gapWidth val="75"/>
        <c:overlap val="100"/>
        <c:axId val="63116800"/>
        <c:axId val="63118336"/>
      </c:barChart>
      <c:catAx>
        <c:axId val="63116800"/>
        <c:scaling>
          <c:orientation val="minMax"/>
        </c:scaling>
        <c:delete val="0"/>
        <c:axPos val="b"/>
        <c:numFmt formatCode="General" sourceLinked="1"/>
        <c:majorTickMark val="none"/>
        <c:minorTickMark val="none"/>
        <c:tickLblPos val="nextTo"/>
        <c:txPr>
          <a:bodyPr/>
          <a:lstStyle/>
          <a:p>
            <a:pPr>
              <a:defRPr sz="1050">
                <a:latin typeface="Garamond" pitchFamily="18" charset="0"/>
              </a:defRPr>
            </a:pPr>
            <a:endParaRPr lang="en-US"/>
          </a:p>
        </c:txPr>
        <c:crossAx val="63118336"/>
        <c:crosses val="autoZero"/>
        <c:auto val="1"/>
        <c:lblAlgn val="ctr"/>
        <c:lblOffset val="100"/>
        <c:noMultiLvlLbl val="0"/>
      </c:catAx>
      <c:valAx>
        <c:axId val="63118336"/>
        <c:scaling>
          <c:orientation val="minMax"/>
          <c:max val="18000000000"/>
        </c:scaling>
        <c:delete val="0"/>
        <c:axPos val="l"/>
        <c:majorGridlines/>
        <c:numFmt formatCode="&quot;$&quot;#,##0" sourceLinked="0"/>
        <c:majorTickMark val="none"/>
        <c:minorTickMark val="none"/>
        <c:tickLblPos val="nextTo"/>
        <c:spPr>
          <a:ln w="9525">
            <a:noFill/>
          </a:ln>
        </c:spPr>
        <c:txPr>
          <a:bodyPr/>
          <a:lstStyle/>
          <a:p>
            <a:pPr>
              <a:defRPr sz="900">
                <a:latin typeface="Garamond" pitchFamily="18" charset="0"/>
              </a:defRPr>
            </a:pPr>
            <a:endParaRPr lang="en-US"/>
          </a:p>
        </c:txPr>
        <c:crossAx val="63116800"/>
        <c:crosses val="autoZero"/>
        <c:crossBetween val="between"/>
        <c:dispUnits>
          <c:builtInUnit val="billions"/>
        </c:dispUnits>
      </c:valAx>
    </c:plotArea>
    <c:legend>
      <c:legendPos val="b"/>
      <c:layout>
        <c:manualLayout>
          <c:xMode val="edge"/>
          <c:yMode val="edge"/>
          <c:x val="2.340335998024139E-2"/>
          <c:y val="0.78838336155660271"/>
          <c:w val="0.95212815135885409"/>
          <c:h val="0.10533238625293199"/>
        </c:manualLayout>
      </c:layout>
      <c:overlay val="0"/>
      <c:txPr>
        <a:bodyPr/>
        <a:lstStyle/>
        <a:p>
          <a:pPr>
            <a:defRPr sz="1100">
              <a:latin typeface="Garamond" pitchFamily="18" charset="0"/>
            </a:defRPr>
          </a:pPr>
          <a:endParaRPr lang="en-US"/>
        </a:p>
      </c:txPr>
    </c:legend>
    <c:plotVisOnly val="1"/>
    <c:dispBlanksAs val="gap"/>
    <c:showDLblsOverMax val="0"/>
  </c:chart>
  <c:spPr>
    <a:solidFill>
      <a:schemeClr val="bg1"/>
    </a:solidFill>
    <a:ln>
      <a:solidFill>
        <a:schemeClr val="tx1"/>
      </a:solidFill>
    </a:ln>
  </c:sp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Garamond"/>
                <a:ea typeface="Garamond"/>
                <a:cs typeface="Garamond"/>
              </a:defRPr>
            </a:pPr>
            <a:r>
              <a:rPr lang="en-US"/>
              <a:t>Reservations vs Lottery Applications</a:t>
            </a:r>
          </a:p>
        </c:rich>
      </c:tx>
      <c:layout>
        <c:manualLayout>
          <c:xMode val="edge"/>
          <c:yMode val="edge"/>
          <c:x val="0.31391621716576767"/>
          <c:y val="6.1124715869846413E-2"/>
        </c:manualLayout>
      </c:layout>
      <c:overlay val="0"/>
      <c:spPr>
        <a:noFill/>
        <a:ln w="25400">
          <a:noFill/>
        </a:ln>
      </c:spPr>
    </c:title>
    <c:autoTitleDeleted val="0"/>
    <c:plotArea>
      <c:layout>
        <c:manualLayout>
          <c:layoutTarget val="inner"/>
          <c:xMode val="edge"/>
          <c:yMode val="edge"/>
          <c:x val="0.12135941507290256"/>
          <c:y val="0.17603932996749166"/>
          <c:w val="0.83980715230448577"/>
          <c:h val="0.7017123291759737"/>
        </c:manualLayout>
      </c:layout>
      <c:barChart>
        <c:barDir val="col"/>
        <c:grouping val="clustered"/>
        <c:varyColors val="0"/>
        <c:ser>
          <c:idx val="0"/>
          <c:order val="0"/>
          <c:tx>
            <c:strRef>
              <c:f>Projects!$A$6</c:f>
              <c:strCache>
                <c:ptCount val="1"/>
                <c:pt idx="0">
                  <c:v>Lottery Applications</c:v>
                </c:pt>
              </c:strCache>
            </c:strRef>
          </c:tx>
          <c:spPr>
            <a:gradFill rotWithShape="0">
              <a:gsLst>
                <a:gs pos="0">
                  <a:srgbClr val="5E9EFF"/>
                </a:gs>
                <a:gs pos="39999">
                  <a:srgbClr val="85C2FF"/>
                </a:gs>
                <a:gs pos="70000">
                  <a:srgbClr val="C4D6EB"/>
                </a:gs>
                <a:gs pos="100000">
                  <a:srgbClr val="FFEBFA"/>
                </a:gs>
              </a:gsLst>
              <a:lin ang="5400000"/>
            </a:gradFill>
            <a:ln w="12700">
              <a:solidFill>
                <a:srgbClr val="000000"/>
              </a:solidFill>
              <a:prstDash val="solid"/>
            </a:ln>
          </c:spPr>
          <c:invertIfNegative val="0"/>
          <c:dLbls>
            <c:dLbl>
              <c:idx val="6"/>
              <c:layout>
                <c:manualLayout>
                  <c:x val="-8.6299892125134836E-3"/>
                  <c:y val="-9.7799511002444987E-3"/>
                </c:manualLayout>
              </c:layout>
              <c:spPr>
                <a:noFill/>
                <a:ln w="25400">
                  <a:noFill/>
                </a:ln>
              </c:spPr>
              <c:txPr>
                <a:bodyPr/>
                <a:lstStyle/>
                <a:p>
                  <a:pPr>
                    <a:defRPr sz="1000"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E3-4D33-9D22-AF6150309F44}"/>
                </c:ext>
              </c:extLst>
            </c:dLbl>
            <c:spPr>
              <a:noFill/>
              <a:ln w="25400">
                <a:noFill/>
              </a:ln>
            </c:spPr>
            <c:txPr>
              <a:bodyPr wrap="square" lIns="38100" tIns="19050" rIns="38100" bIns="19050" anchor="ctr">
                <a:spAutoFit/>
              </a:bodyPr>
              <a:lstStyle/>
              <a:p>
                <a:pPr>
                  <a:defRPr sz="1000"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Projects!$O$5:$X$5</c:f>
              <c:strCache>
                <c:ptCount val="10"/>
                <c:pt idx="0">
                  <c:v>2014</c:v>
                </c:pt>
                <c:pt idx="1">
                  <c:v>2015</c:v>
                </c:pt>
                <c:pt idx="2">
                  <c:v>2016</c:v>
                </c:pt>
                <c:pt idx="3">
                  <c:v>2017</c:v>
                </c:pt>
                <c:pt idx="4">
                  <c:v>2018</c:v>
                </c:pt>
                <c:pt idx="5">
                  <c:v>2019</c:v>
                </c:pt>
                <c:pt idx="6">
                  <c:v>2020</c:v>
                </c:pt>
                <c:pt idx="7">
                  <c:v>2021</c:v>
                </c:pt>
                <c:pt idx="8">
                  <c:v>2022</c:v>
                </c:pt>
                <c:pt idx="9">
                  <c:v>2023*</c:v>
                </c:pt>
              </c:strCache>
            </c:strRef>
          </c:cat>
          <c:val>
            <c:numRef>
              <c:f>Projects!$O$6:$X$6</c:f>
              <c:numCache>
                <c:formatCode>General</c:formatCode>
                <c:ptCount val="10"/>
                <c:pt idx="0">
                  <c:v>0</c:v>
                </c:pt>
                <c:pt idx="1">
                  <c:v>0</c:v>
                </c:pt>
                <c:pt idx="2">
                  <c:v>0</c:v>
                </c:pt>
                <c:pt idx="3">
                  <c:v>0</c:v>
                </c:pt>
                <c:pt idx="4">
                  <c:v>11</c:v>
                </c:pt>
                <c:pt idx="5">
                  <c:v>1</c:v>
                </c:pt>
                <c:pt idx="6">
                  <c:v>29</c:v>
                </c:pt>
                <c:pt idx="7">
                  <c:v>68</c:v>
                </c:pt>
                <c:pt idx="8">
                  <c:v>191</c:v>
                </c:pt>
                <c:pt idx="9">
                  <c:v>127</c:v>
                </c:pt>
              </c:numCache>
            </c:numRef>
          </c:val>
          <c:extLst>
            <c:ext xmlns:c16="http://schemas.microsoft.com/office/drawing/2014/chart" uri="{C3380CC4-5D6E-409C-BE32-E72D297353CC}">
              <c16:uniqueId val="{00000001-07E3-4D33-9D22-AF6150309F44}"/>
            </c:ext>
          </c:extLst>
        </c:ser>
        <c:ser>
          <c:idx val="1"/>
          <c:order val="1"/>
          <c:tx>
            <c:strRef>
              <c:f>Projects!$A$7</c:f>
              <c:strCache>
                <c:ptCount val="1"/>
                <c:pt idx="0">
                  <c:v>Projects Reserved</c:v>
                </c:pt>
              </c:strCache>
            </c:strRef>
          </c:tx>
          <c:spPr>
            <a:solidFill>
              <a:srgbClr val="FF0000"/>
            </a:solidFill>
            <a:ln w="12700">
              <a:solidFill>
                <a:srgbClr val="000000"/>
              </a:solidFill>
              <a:prstDash val="solid"/>
            </a:ln>
          </c:spPr>
          <c:invertIfNegative val="0"/>
          <c:dLbls>
            <c:dLbl>
              <c:idx val="3"/>
              <c:layout>
                <c:manualLayout>
                  <c:x val="-5.6739231125598105E-5"/>
                  <c:y val="3.7513971040701254E-3"/>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E3-4D33-9D22-AF6150309F44}"/>
                </c:ext>
              </c:extLst>
            </c:dLbl>
            <c:dLbl>
              <c:idx val="12"/>
              <c:layout>
                <c:manualLayout>
                  <c:x val="0"/>
                  <c:y val="1.6299918500407497E-2"/>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E3-4D33-9D22-AF6150309F44}"/>
                </c:ext>
              </c:extLst>
            </c:dLbl>
            <c:spPr>
              <a:noFill/>
              <a:ln w="25400">
                <a:noFill/>
              </a:ln>
            </c:spPr>
            <c:txPr>
              <a:bodyPr wrap="square" lIns="38100" tIns="19050" rIns="38100" bIns="19050" anchor="ctr">
                <a:spAutoFit/>
              </a:bodyPr>
              <a:lstStyle/>
              <a:p>
                <a:pPr>
                  <a:defRPr sz="1075"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Projects!$O$5:$X$5</c:f>
              <c:strCache>
                <c:ptCount val="10"/>
                <c:pt idx="0">
                  <c:v>2014</c:v>
                </c:pt>
                <c:pt idx="1">
                  <c:v>2015</c:v>
                </c:pt>
                <c:pt idx="2">
                  <c:v>2016</c:v>
                </c:pt>
                <c:pt idx="3">
                  <c:v>2017</c:v>
                </c:pt>
                <c:pt idx="4">
                  <c:v>2018</c:v>
                </c:pt>
                <c:pt idx="5">
                  <c:v>2019</c:v>
                </c:pt>
                <c:pt idx="6">
                  <c:v>2020</c:v>
                </c:pt>
                <c:pt idx="7">
                  <c:v>2021</c:v>
                </c:pt>
                <c:pt idx="8">
                  <c:v>2022</c:v>
                </c:pt>
                <c:pt idx="9">
                  <c:v>2023*</c:v>
                </c:pt>
              </c:strCache>
            </c:strRef>
          </c:cat>
          <c:val>
            <c:numRef>
              <c:f>Projects!$O$7:$X$7</c:f>
              <c:numCache>
                <c:formatCode>General</c:formatCode>
                <c:ptCount val="10"/>
                <c:pt idx="0">
                  <c:v>70</c:v>
                </c:pt>
                <c:pt idx="1">
                  <c:v>84</c:v>
                </c:pt>
                <c:pt idx="2">
                  <c:v>102</c:v>
                </c:pt>
                <c:pt idx="3">
                  <c:v>78</c:v>
                </c:pt>
                <c:pt idx="4">
                  <c:v>117</c:v>
                </c:pt>
                <c:pt idx="5">
                  <c:v>96</c:v>
                </c:pt>
                <c:pt idx="6">
                  <c:v>160</c:v>
                </c:pt>
                <c:pt idx="7">
                  <c:v>131</c:v>
                </c:pt>
                <c:pt idx="8">
                  <c:v>132</c:v>
                </c:pt>
                <c:pt idx="9">
                  <c:v>60</c:v>
                </c:pt>
              </c:numCache>
            </c:numRef>
          </c:val>
          <c:extLst>
            <c:ext xmlns:c16="http://schemas.microsoft.com/office/drawing/2014/chart" uri="{C3380CC4-5D6E-409C-BE32-E72D297353CC}">
              <c16:uniqueId val="{00000004-07E3-4D33-9D22-AF6150309F44}"/>
            </c:ext>
          </c:extLst>
        </c:ser>
        <c:dLbls>
          <c:showLegendKey val="0"/>
          <c:showVal val="0"/>
          <c:showCatName val="0"/>
          <c:showSerName val="0"/>
          <c:showPercent val="0"/>
          <c:showBubbleSize val="0"/>
        </c:dLbls>
        <c:gapWidth val="150"/>
        <c:axId val="647957448"/>
        <c:axId val="1"/>
      </c:barChart>
      <c:catAx>
        <c:axId val="647957448"/>
        <c:scaling>
          <c:orientation val="minMax"/>
        </c:scaling>
        <c:delete val="0"/>
        <c:axPos val="b"/>
        <c:title>
          <c:tx>
            <c:rich>
              <a:bodyPr/>
              <a:lstStyle/>
              <a:p>
                <a:pPr>
                  <a:defRPr sz="1075" b="1" i="0" u="none" strike="noStrike" baseline="0">
                    <a:solidFill>
                      <a:srgbClr val="000000"/>
                    </a:solidFill>
                    <a:latin typeface="Garamond"/>
                    <a:ea typeface="Garamond"/>
                    <a:cs typeface="Garamond"/>
                  </a:defRPr>
                </a:pPr>
                <a:r>
                  <a:rPr lang="en-US"/>
                  <a:t>Year</a:t>
                </a:r>
              </a:p>
            </c:rich>
          </c:tx>
          <c:layout>
            <c:manualLayout>
              <c:xMode val="edge"/>
              <c:yMode val="edge"/>
              <c:x val="0.51132775332217328"/>
              <c:y val="0.9315412726519233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3175">
              <a:solidFill>
                <a:srgbClr val="000000"/>
              </a:solidFill>
              <a:prstDash val="solid"/>
            </a:ln>
          </c:spPr>
        </c:majorGridlines>
        <c:title>
          <c:tx>
            <c:rich>
              <a:bodyPr/>
              <a:lstStyle/>
              <a:p>
                <a:pPr>
                  <a:defRPr sz="1075" b="1" i="0" u="none" strike="noStrike" baseline="0">
                    <a:solidFill>
                      <a:srgbClr val="000000"/>
                    </a:solidFill>
                    <a:latin typeface="Garamond"/>
                    <a:ea typeface="Garamond"/>
                    <a:cs typeface="Garamond"/>
                  </a:defRPr>
                </a:pPr>
                <a:r>
                  <a:rPr lang="en-US" dirty="0"/>
                  <a:t>Number of Projects</a:t>
                </a:r>
              </a:p>
            </c:rich>
          </c:tx>
          <c:layout>
            <c:manualLayout>
              <c:xMode val="edge"/>
              <c:yMode val="edge"/>
              <c:x val="2.4271808543617088E-2"/>
              <c:y val="0.299104095241683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647957448"/>
        <c:crosses val="autoZero"/>
        <c:crossBetween val="between"/>
      </c:valAx>
      <c:spPr>
        <a:noFill/>
        <a:ln w="12700">
          <a:solidFill>
            <a:srgbClr val="808080"/>
          </a:solidFill>
          <a:prstDash val="solid"/>
        </a:ln>
      </c:spPr>
    </c:plotArea>
    <c:legend>
      <c:legendPos val="r"/>
      <c:legendEntry>
        <c:idx val="0"/>
        <c:txPr>
          <a:bodyPr/>
          <a:lstStyle/>
          <a:p>
            <a:pPr>
              <a:defRPr sz="1000" b="0" i="0" u="none" strike="noStrike" baseline="0">
                <a:solidFill>
                  <a:srgbClr val="000000"/>
                </a:solidFill>
                <a:latin typeface="Garamond"/>
                <a:ea typeface="Garamond"/>
                <a:cs typeface="Garamond"/>
              </a:defRPr>
            </a:pPr>
            <a:endParaRPr lang="en-US"/>
          </a:p>
        </c:txPr>
      </c:legendEntry>
      <c:legendEntry>
        <c:idx val="1"/>
        <c:txPr>
          <a:bodyPr/>
          <a:lstStyle/>
          <a:p>
            <a:pPr>
              <a:defRPr sz="1000" b="0" i="0" u="none" strike="noStrike" baseline="0">
                <a:solidFill>
                  <a:srgbClr val="000000"/>
                </a:solidFill>
                <a:latin typeface="Garamond"/>
                <a:ea typeface="Garamond"/>
                <a:cs typeface="Garamond"/>
              </a:defRPr>
            </a:pPr>
            <a:endParaRPr lang="en-US"/>
          </a:p>
        </c:txPr>
      </c:legendEntry>
      <c:layout>
        <c:manualLayout>
          <c:xMode val="edge"/>
          <c:yMode val="edge"/>
          <c:x val="0.16666708000082667"/>
          <c:y val="0.18092930967361137"/>
          <c:w val="0.37378684357368719"/>
          <c:h val="0.13691946401436667"/>
        </c:manualLayout>
      </c:layout>
      <c:overlay val="0"/>
      <c:spPr>
        <a:solidFill>
          <a:srgbClr val="FFFFFF"/>
        </a:solidFill>
        <a:ln w="3175">
          <a:solidFill>
            <a:srgbClr val="000000"/>
          </a:solidFill>
          <a:prstDash val="solid"/>
        </a:ln>
      </c:spPr>
      <c:txPr>
        <a:bodyPr/>
        <a:lstStyle/>
        <a:p>
          <a:pPr>
            <a:defRPr sz="710" b="0" i="0" u="none" strike="noStrike" baseline="0">
              <a:solidFill>
                <a:srgbClr val="000000"/>
              </a:solidFill>
              <a:latin typeface="Garamond"/>
              <a:ea typeface="Garamond"/>
              <a:cs typeface="Garamond"/>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5.7482655509461168E-2"/>
          <c:y val="7.7605901926499923E-2"/>
          <c:w val="0.8949697137302064"/>
          <c:h val="0.64387905511813415"/>
        </c:manualLayout>
      </c:layout>
      <c:barChart>
        <c:barDir val="col"/>
        <c:grouping val="stacked"/>
        <c:varyColors val="0"/>
        <c:ser>
          <c:idx val="0"/>
          <c:order val="0"/>
          <c:tx>
            <c:strRef>
              <c:f>'Debt Outstanding with TRBs'!$E$2</c:f>
              <c:strCache>
                <c:ptCount val="1"/>
                <c:pt idx="0">
                  <c:v>Revenue Not Self-Supporting</c:v>
                </c:pt>
              </c:strCache>
            </c:strRef>
          </c:tx>
          <c:spPr>
            <a:solidFill>
              <a:srgbClr val="C0000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TRBs'!$E$17:$E$26</c:f>
              <c:numCache>
                <c:formatCode>0.00</c:formatCode>
                <c:ptCount val="10"/>
                <c:pt idx="0">
                  <c:v>0.22491439559999998</c:v>
                </c:pt>
                <c:pt idx="1">
                  <c:v>0.18572700002</c:v>
                </c:pt>
                <c:pt idx="2">
                  <c:v>0.13098399999999999</c:v>
                </c:pt>
                <c:pt idx="3">
                  <c:v>0.10637000000000001</c:v>
                </c:pt>
                <c:pt idx="4">
                  <c:v>9.3634999999999996E-2</c:v>
                </c:pt>
                <c:pt idx="5">
                  <c:v>0.1180350000001</c:v>
                </c:pt>
                <c:pt idx="6">
                  <c:v>0.28670000000000001</c:v>
                </c:pt>
                <c:pt idx="7">
                  <c:v>0.43424000000000001</c:v>
                </c:pt>
                <c:pt idx="8">
                  <c:v>0.66122499999999995</c:v>
                </c:pt>
                <c:pt idx="9">
                  <c:v>0.73424</c:v>
                </c:pt>
              </c:numCache>
            </c:numRef>
          </c:val>
          <c:extLst>
            <c:ext xmlns:c16="http://schemas.microsoft.com/office/drawing/2014/chart" uri="{C3380CC4-5D6E-409C-BE32-E72D297353CC}">
              <c16:uniqueId val="{00000000-348A-48E3-A45A-94F6CFE28590}"/>
            </c:ext>
          </c:extLst>
        </c:ser>
        <c:ser>
          <c:idx val="1"/>
          <c:order val="1"/>
          <c:tx>
            <c:strRef>
              <c:f>'Debt Outstanding with TRBs'!$C$2</c:f>
              <c:strCache>
                <c:ptCount val="1"/>
                <c:pt idx="0">
                  <c:v>GO Not Self-Supporting</c:v>
                </c:pt>
              </c:strCache>
            </c:strRef>
          </c:tx>
          <c:spPr>
            <a:solidFill>
              <a:srgbClr val="FFFF0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TRBs'!$C$17:$C$26</c:f>
              <c:numCache>
                <c:formatCode>0.00</c:formatCode>
                <c:ptCount val="10"/>
                <c:pt idx="0">
                  <c:v>4.61954706593</c:v>
                </c:pt>
                <c:pt idx="1">
                  <c:v>4.6426714785799001</c:v>
                </c:pt>
                <c:pt idx="2">
                  <c:v>5.9174710939199997</c:v>
                </c:pt>
                <c:pt idx="3">
                  <c:v>6.5989535604898997</c:v>
                </c:pt>
                <c:pt idx="4">
                  <c:v>7.0880457552201994</c:v>
                </c:pt>
                <c:pt idx="5">
                  <c:v>6.8520103497799996</c:v>
                </c:pt>
                <c:pt idx="6">
                  <c:v>6.7267071290000002</c:v>
                </c:pt>
                <c:pt idx="7">
                  <c:v>6.5621280000000004</c:v>
                </c:pt>
                <c:pt idx="8">
                  <c:v>6.2964739999999999</c:v>
                </c:pt>
                <c:pt idx="9">
                  <c:v>6.19</c:v>
                </c:pt>
              </c:numCache>
            </c:numRef>
          </c:val>
          <c:extLst>
            <c:ext xmlns:c16="http://schemas.microsoft.com/office/drawing/2014/chart" uri="{C3380CC4-5D6E-409C-BE32-E72D297353CC}">
              <c16:uniqueId val="{00000001-348A-48E3-A45A-94F6CFE28590}"/>
            </c:ext>
          </c:extLst>
        </c:ser>
        <c:ser>
          <c:idx val="4"/>
          <c:order val="2"/>
          <c:tx>
            <c:strRef>
              <c:f>'Debt Outstanding with TRBs'!$B$2</c:f>
              <c:strCache>
                <c:ptCount val="1"/>
                <c:pt idx="0">
                  <c:v>GO Self-Supporting</c:v>
                </c:pt>
              </c:strCache>
            </c:strRef>
          </c:tx>
          <c:spPr>
            <a:solidFill>
              <a:srgbClr val="00206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TRBs'!$B$17:$B$26</c:f>
              <c:numCache>
                <c:formatCode>0.00</c:formatCode>
                <c:ptCount val="10"/>
                <c:pt idx="0">
                  <c:v>10.72998573516</c:v>
                </c:pt>
                <c:pt idx="1">
                  <c:v>10.445660235809999</c:v>
                </c:pt>
                <c:pt idx="2">
                  <c:v>11.395298329499999</c:v>
                </c:pt>
                <c:pt idx="3">
                  <c:v>11.667904999999999</c:v>
                </c:pt>
                <c:pt idx="4">
                  <c:v>11.595000000000001</c:v>
                </c:pt>
                <c:pt idx="5">
                  <c:v>11.737399999999999</c:v>
                </c:pt>
                <c:pt idx="6">
                  <c:v>11.41202</c:v>
                </c:pt>
                <c:pt idx="7">
                  <c:v>11.4437</c:v>
                </c:pt>
                <c:pt idx="8">
                  <c:v>11.3103</c:v>
                </c:pt>
                <c:pt idx="9">
                  <c:v>11.1</c:v>
                </c:pt>
              </c:numCache>
            </c:numRef>
          </c:val>
          <c:extLst>
            <c:ext xmlns:c16="http://schemas.microsoft.com/office/drawing/2014/chart" uri="{C3380CC4-5D6E-409C-BE32-E72D297353CC}">
              <c16:uniqueId val="{00000002-348A-48E3-A45A-94F6CFE28590}"/>
            </c:ext>
          </c:extLst>
        </c:ser>
        <c:ser>
          <c:idx val="2"/>
          <c:order val="3"/>
          <c:tx>
            <c:strRef>
              <c:f>'Debt Outstanding with TRBs'!$D$2</c:f>
              <c:strCache>
                <c:ptCount val="1"/>
                <c:pt idx="0">
                  <c:v>Revenue Self-Supporting (Excluding CCAP)</c:v>
                </c:pt>
              </c:strCache>
            </c:strRef>
          </c:tx>
          <c:spPr>
            <a:solidFill>
              <a:srgbClr val="00B05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TRBs'!$D$17:$D$26</c:f>
              <c:numCache>
                <c:formatCode>0.00</c:formatCode>
                <c:ptCount val="10"/>
                <c:pt idx="0">
                  <c:v>19.976768352210499</c:v>
                </c:pt>
                <c:pt idx="1">
                  <c:v>21.217212041115896</c:v>
                </c:pt>
                <c:pt idx="2">
                  <c:v>21.570183530908501</c:v>
                </c:pt>
                <c:pt idx="3">
                  <c:v>22.722595839936698</c:v>
                </c:pt>
                <c:pt idx="4">
                  <c:v>23.818877650807401</c:v>
                </c:pt>
                <c:pt idx="5">
                  <c:v>26.497866148733198</c:v>
                </c:pt>
                <c:pt idx="6">
                  <c:v>29.568994806623198</c:v>
                </c:pt>
                <c:pt idx="7">
                  <c:v>31.4845904938418</c:v>
                </c:pt>
                <c:pt idx="8">
                  <c:v>32.650561890686099</c:v>
                </c:pt>
                <c:pt idx="9">
                  <c:v>34.258605064004598</c:v>
                </c:pt>
              </c:numCache>
            </c:numRef>
          </c:val>
          <c:extLst>
            <c:ext xmlns:c16="http://schemas.microsoft.com/office/drawing/2014/chart" uri="{C3380CC4-5D6E-409C-BE32-E72D297353CC}">
              <c16:uniqueId val="{00000003-348A-48E3-A45A-94F6CFE28590}"/>
            </c:ext>
          </c:extLst>
        </c:ser>
        <c:ser>
          <c:idx val="5"/>
          <c:order val="4"/>
          <c:tx>
            <c:strRef>
              <c:f>'Debt Outstanding with TRBs'!$G$2</c:f>
              <c:strCache>
                <c:ptCount val="1"/>
                <c:pt idx="0">
                  <c:v>CCAP</c:v>
                </c:pt>
              </c:strCache>
            </c:strRef>
          </c:tx>
          <c:spPr>
            <a:solidFill>
              <a:srgbClr val="00B0F0"/>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TRBs'!$G$17:$G$26</c:f>
              <c:numCache>
                <c:formatCode>0.00</c:formatCode>
                <c:ptCount val="10"/>
                <c:pt idx="0">
                  <c:v>2.3438078993695002</c:v>
                </c:pt>
                <c:pt idx="1">
                  <c:v>2.1597718289837</c:v>
                </c:pt>
                <c:pt idx="2">
                  <c:v>1.9638711817515</c:v>
                </c:pt>
                <c:pt idx="3">
                  <c:v>2.3700259701841002</c:v>
                </c:pt>
                <c:pt idx="4">
                  <c:v>4.1853602573559998</c:v>
                </c:pt>
                <c:pt idx="5">
                  <c:v>3.8587588479299999</c:v>
                </c:pt>
                <c:pt idx="6">
                  <c:v>3.5215227282899999</c:v>
                </c:pt>
                <c:pt idx="7">
                  <c:v>3.1891334875201003</c:v>
                </c:pt>
                <c:pt idx="8">
                  <c:v>2.8293211807500001</c:v>
                </c:pt>
                <c:pt idx="9">
                  <c:v>2.7595341699999998</c:v>
                </c:pt>
              </c:numCache>
            </c:numRef>
          </c:val>
          <c:extLst>
            <c:ext xmlns:c16="http://schemas.microsoft.com/office/drawing/2014/chart" uri="{C3380CC4-5D6E-409C-BE32-E72D297353CC}">
              <c16:uniqueId val="{00000004-348A-48E3-A45A-94F6CFE28590}"/>
            </c:ext>
          </c:extLst>
        </c:ser>
        <c:ser>
          <c:idx val="3"/>
          <c:order val="5"/>
          <c:tx>
            <c:strRef>
              <c:f>'Debt Outstanding with TRBs'!$F$2</c:f>
              <c:strCache>
                <c:ptCount val="1"/>
                <c:pt idx="0">
                  <c:v>Conduit &amp; Component</c:v>
                </c:pt>
              </c:strCache>
            </c:strRef>
          </c:tx>
          <c:spPr>
            <a:solidFill>
              <a:srgbClr val="F79646">
                <a:lumMod val="75000"/>
                <a:alpha val="50000"/>
              </a:srgbClr>
            </a:solidFill>
            <a:ln>
              <a:solidFill>
                <a:schemeClr val="tx1"/>
              </a:solidFill>
            </a:ln>
          </c:spPr>
          <c:invertIfNegative val="0"/>
          <c:cat>
            <c:numRef>
              <c:f>'Debt Outstanding with TRBs'!$A$17:$A$26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'Debt Outstanding with TRBs'!$I$17:$I$26</c:f>
              <c:numCache>
                <c:formatCode>0.00</c:formatCode>
                <c:ptCount val="10"/>
                <c:pt idx="0">
                  <c:v>5.6426047554535002</c:v>
                </c:pt>
                <c:pt idx="1">
                  <c:v>5.6758679308570006</c:v>
                </c:pt>
                <c:pt idx="2">
                  <c:v>6.1119943728347996</c:v>
                </c:pt>
                <c:pt idx="3">
                  <c:v>6.2841570630058001</c:v>
                </c:pt>
                <c:pt idx="4">
                  <c:v>6.2433181531990005</c:v>
                </c:pt>
                <c:pt idx="5">
                  <c:v>7.7694097588289006</c:v>
                </c:pt>
                <c:pt idx="6">
                  <c:v>8.387924508202401</c:v>
                </c:pt>
                <c:pt idx="7">
                  <c:v>9.3258492567050002</c:v>
                </c:pt>
                <c:pt idx="8">
                  <c:v>9.4662781392478017</c:v>
                </c:pt>
                <c:pt idx="9">
                  <c:v>9.36</c:v>
                </c:pt>
              </c:numCache>
            </c:numRef>
          </c:val>
          <c:extLst>
            <c:ext xmlns:c16="http://schemas.microsoft.com/office/drawing/2014/chart" uri="{C3380CC4-5D6E-409C-BE32-E72D297353CC}">
              <c16:uniqueId val="{00000005-348A-48E3-A45A-94F6CFE28590}"/>
            </c:ext>
          </c:extLst>
        </c:ser>
        <c:dLbls>
          <c:showLegendKey val="0"/>
          <c:showVal val="0"/>
          <c:showCatName val="0"/>
          <c:showSerName val="0"/>
          <c:showPercent val="0"/>
          <c:showBubbleSize val="0"/>
        </c:dLbls>
        <c:gapWidth val="150"/>
        <c:overlap val="100"/>
        <c:axId val="128599168"/>
        <c:axId val="128600704"/>
      </c:barChart>
      <c:catAx>
        <c:axId val="128599168"/>
        <c:scaling>
          <c:orientation val="minMax"/>
        </c:scaling>
        <c:delete val="0"/>
        <c:axPos val="b"/>
        <c:numFmt formatCode="General" sourceLinked="1"/>
        <c:majorTickMark val="out"/>
        <c:minorTickMark val="none"/>
        <c:tickLblPos val="nextTo"/>
        <c:txPr>
          <a:bodyPr/>
          <a:lstStyle/>
          <a:p>
            <a:pPr>
              <a:defRPr sz="1200">
                <a:latin typeface="Garamond" pitchFamily="18" charset="0"/>
              </a:defRPr>
            </a:pPr>
            <a:endParaRPr lang="en-US"/>
          </a:p>
        </c:txPr>
        <c:crossAx val="128600704"/>
        <c:crossesAt val="0"/>
        <c:auto val="1"/>
        <c:lblAlgn val="ctr"/>
        <c:lblOffset val="100"/>
        <c:noMultiLvlLbl val="0"/>
      </c:catAx>
      <c:valAx>
        <c:axId val="128600704"/>
        <c:scaling>
          <c:orientation val="minMax"/>
          <c:max val="65"/>
          <c:min val="0"/>
        </c:scaling>
        <c:delete val="0"/>
        <c:axPos val="l"/>
        <c:majorGridlines/>
        <c:numFmt formatCode="&quot;$&quot;#,##0" sourceLinked="0"/>
        <c:majorTickMark val="out"/>
        <c:minorTickMark val="none"/>
        <c:tickLblPos val="nextTo"/>
        <c:spPr>
          <a:solidFill>
            <a:schemeClr val="bg1"/>
          </a:solidFill>
          <a:ln>
            <a:solidFill>
              <a:schemeClr val="bg1"/>
            </a:solidFill>
          </a:ln>
        </c:spPr>
        <c:txPr>
          <a:bodyPr/>
          <a:lstStyle/>
          <a:p>
            <a:pPr>
              <a:defRPr sz="1100">
                <a:latin typeface="Garamond" pitchFamily="18" charset="0"/>
              </a:defRPr>
            </a:pPr>
            <a:endParaRPr lang="en-US"/>
          </a:p>
        </c:txPr>
        <c:crossAx val="128599168"/>
        <c:crosses val="autoZero"/>
        <c:crossBetween val="between"/>
        <c:majorUnit val="5"/>
        <c:minorUnit val="1"/>
      </c:valAx>
    </c:plotArea>
    <c:legend>
      <c:legendPos val="r"/>
      <c:layout>
        <c:manualLayout>
          <c:xMode val="edge"/>
          <c:yMode val="edge"/>
          <c:x val="1.0806066542442688E-2"/>
          <c:y val="0.79623872401706952"/>
          <c:w val="0.96598850800206737"/>
          <c:h val="0.13607419527290052"/>
        </c:manualLayout>
      </c:layout>
      <c:overlay val="0"/>
      <c:txPr>
        <a:bodyPr anchor="t" anchorCtr="0"/>
        <a:lstStyle/>
        <a:p>
          <a:pPr>
            <a:defRPr sz="1400" baseline="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520642996074325E-2"/>
          <c:y val="3.8596491228070177E-2"/>
          <c:w val="0.91200546294228624"/>
          <c:h val="0.76772537643320904"/>
        </c:manualLayout>
      </c:layout>
      <c:barChart>
        <c:barDir val="col"/>
        <c:grouping val="clustered"/>
        <c:varyColors val="0"/>
        <c:ser>
          <c:idx val="0"/>
          <c:order val="0"/>
          <c:tx>
            <c:strRef>
              <c:f>'TRB RFS PUF'!$K$2</c:f>
              <c:strCache>
                <c:ptCount val="1"/>
                <c:pt idx="0">
                  <c:v>CCAP Debt</c:v>
                </c:pt>
              </c:strCache>
            </c:strRef>
          </c:tx>
          <c:spPr>
            <a:solidFill>
              <a:srgbClr val="00B0F0"/>
            </a:solidFill>
            <a:ln>
              <a:solidFill>
                <a:schemeClr val="tx1"/>
              </a:solidFill>
            </a:ln>
            <a:effectLst/>
          </c:spPr>
          <c:invertIfNegative val="0"/>
          <c:cat>
            <c:numRef>
              <c:f>'TRB RFS PUF'!$A$17:$A$26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'TRB RFS PUF'!$K$17:$K$26</c:f>
              <c:numCache>
                <c:formatCode>0.00</c:formatCode>
                <c:ptCount val="10"/>
                <c:pt idx="0">
                  <c:v>2.3438078993694997</c:v>
                </c:pt>
                <c:pt idx="1">
                  <c:v>2.1597718289837</c:v>
                </c:pt>
                <c:pt idx="2">
                  <c:v>1.9638711817515</c:v>
                </c:pt>
                <c:pt idx="3">
                  <c:v>2.3700259701841002</c:v>
                </c:pt>
                <c:pt idx="4">
                  <c:v>4.1853602573559998</c:v>
                </c:pt>
                <c:pt idx="5">
                  <c:v>3.8587588479300003</c:v>
                </c:pt>
                <c:pt idx="6">
                  <c:v>3.5215227282899999</c:v>
                </c:pt>
                <c:pt idx="7">
                  <c:v>3.1891334875201003</c:v>
                </c:pt>
                <c:pt idx="8">
                  <c:v>2.8293211807500001</c:v>
                </c:pt>
                <c:pt idx="9">
                  <c:v>2.76</c:v>
                </c:pt>
              </c:numCache>
            </c:numRef>
          </c:val>
          <c:extLst>
            <c:ext xmlns:c16="http://schemas.microsoft.com/office/drawing/2014/chart" uri="{C3380CC4-5D6E-409C-BE32-E72D297353CC}">
              <c16:uniqueId val="{00000000-FAEF-4D96-A0B8-74FE099550AB}"/>
            </c:ext>
          </c:extLst>
        </c:ser>
        <c:ser>
          <c:idx val="1"/>
          <c:order val="1"/>
          <c:tx>
            <c:strRef>
              <c:f>'TRB RFS PUF'!$L$2</c:f>
              <c:strCache>
                <c:ptCount val="1"/>
                <c:pt idx="0">
                  <c:v>PUF Debt</c:v>
                </c:pt>
              </c:strCache>
            </c:strRef>
          </c:tx>
          <c:spPr>
            <a:solidFill>
              <a:srgbClr val="FFC000"/>
            </a:solidFill>
            <a:ln>
              <a:solidFill>
                <a:schemeClr val="tx1"/>
              </a:solidFill>
            </a:ln>
            <a:effectLst/>
          </c:spPr>
          <c:invertIfNegative val="0"/>
          <c:cat>
            <c:numRef>
              <c:f>'TRB RFS PUF'!$A$17:$A$26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'TRB RFS PUF'!$L$17:$L$26</c:f>
              <c:numCache>
                <c:formatCode>0.00</c:formatCode>
                <c:ptCount val="10"/>
                <c:pt idx="0">
                  <c:v>2.5246550000000001</c:v>
                </c:pt>
                <c:pt idx="1">
                  <c:v>2.7709000000000001</c:v>
                </c:pt>
                <c:pt idx="2">
                  <c:v>3.1222300000000001</c:v>
                </c:pt>
                <c:pt idx="3">
                  <c:v>3.5838299999999004</c:v>
                </c:pt>
                <c:pt idx="4">
                  <c:v>3.6278849999998002</c:v>
                </c:pt>
                <c:pt idx="5">
                  <c:v>4.1559899999993002</c:v>
                </c:pt>
                <c:pt idx="6">
                  <c:v>4.3653399999997999</c:v>
                </c:pt>
                <c:pt idx="7">
                  <c:v>4.6629250000000999</c:v>
                </c:pt>
                <c:pt idx="8">
                  <c:v>4.7912350000000004</c:v>
                </c:pt>
                <c:pt idx="9">
                  <c:v>4.9602699999996993</c:v>
                </c:pt>
              </c:numCache>
            </c:numRef>
          </c:val>
          <c:extLst>
            <c:ext xmlns:c16="http://schemas.microsoft.com/office/drawing/2014/chart" uri="{C3380CC4-5D6E-409C-BE32-E72D297353CC}">
              <c16:uniqueId val="{00000001-FAEF-4D96-A0B8-74FE099550AB}"/>
            </c:ext>
          </c:extLst>
        </c:ser>
        <c:ser>
          <c:idx val="2"/>
          <c:order val="2"/>
          <c:tx>
            <c:strRef>
              <c:f>'TRB RFS PUF'!$M$2</c:f>
              <c:strCache>
                <c:ptCount val="1"/>
                <c:pt idx="0">
                  <c:v>RFS Debt</c:v>
                </c:pt>
              </c:strCache>
            </c:strRef>
          </c:tx>
          <c:spPr>
            <a:solidFill>
              <a:srgbClr val="CC3300"/>
            </a:solidFill>
            <a:ln>
              <a:solidFill>
                <a:schemeClr val="tx1"/>
              </a:solidFill>
            </a:ln>
            <a:effectLst/>
          </c:spPr>
          <c:invertIfNegative val="0"/>
          <c:cat>
            <c:numRef>
              <c:f>'TRB RFS PUF'!$A$17:$A$26</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'TRB RFS PUF'!$M$17:$M$26</c:f>
              <c:numCache>
                <c:formatCode>0.00</c:formatCode>
                <c:ptCount val="10"/>
                <c:pt idx="0">
                  <c:v>8.1881199933105009</c:v>
                </c:pt>
                <c:pt idx="1">
                  <c:v>9.0920875987661987</c:v>
                </c:pt>
                <c:pt idx="2">
                  <c:v>9.6933511201087992</c:v>
                </c:pt>
                <c:pt idx="3">
                  <c:v>10.504268921239902</c:v>
                </c:pt>
                <c:pt idx="4">
                  <c:v>10.946948642399501</c:v>
                </c:pt>
                <c:pt idx="5">
                  <c:v>11.4081373355758</c:v>
                </c:pt>
                <c:pt idx="6">
                  <c:v>12.004759959865302</c:v>
                </c:pt>
                <c:pt idx="7">
                  <c:v>12.674113530883597</c:v>
                </c:pt>
                <c:pt idx="8">
                  <c:v>13.155257783728002</c:v>
                </c:pt>
                <c:pt idx="9">
                  <c:v>13.611160310046797</c:v>
                </c:pt>
              </c:numCache>
            </c:numRef>
          </c:val>
          <c:extLst>
            <c:ext xmlns:c16="http://schemas.microsoft.com/office/drawing/2014/chart" uri="{C3380CC4-5D6E-409C-BE32-E72D297353CC}">
              <c16:uniqueId val="{00000002-FAEF-4D96-A0B8-74FE099550AB}"/>
            </c:ext>
          </c:extLst>
        </c:ser>
        <c:dLbls>
          <c:showLegendKey val="0"/>
          <c:showVal val="0"/>
          <c:showCatName val="0"/>
          <c:showSerName val="0"/>
          <c:showPercent val="0"/>
          <c:showBubbleSize val="0"/>
        </c:dLbls>
        <c:gapWidth val="219"/>
        <c:axId val="533057624"/>
        <c:axId val="533056312"/>
      </c:barChart>
      <c:catAx>
        <c:axId val="53305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6312"/>
        <c:crosses val="autoZero"/>
        <c:auto val="1"/>
        <c:lblAlgn val="ctr"/>
        <c:lblOffset val="100"/>
        <c:noMultiLvlLbl val="0"/>
      </c:catAx>
      <c:valAx>
        <c:axId val="533056312"/>
        <c:scaling>
          <c:orientation val="minMax"/>
          <c:max val="14"/>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7624"/>
        <c:crosses val="autoZero"/>
        <c:crossBetween val="between"/>
        <c:majorUnit val="1"/>
      </c:valAx>
      <c:spPr>
        <a:noFill/>
        <a:ln>
          <a:noFill/>
        </a:ln>
        <a:effectLst/>
      </c:spPr>
    </c:plotArea>
    <c:legend>
      <c:legendPos val="r"/>
      <c:layout>
        <c:manualLayout>
          <c:xMode val="edge"/>
          <c:yMode val="edge"/>
          <c:x val="0.24826677799677013"/>
          <c:y val="0.8626888570746839"/>
          <c:w val="0.51334440161687556"/>
          <c:h val="0.1200768313051777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chart>
  <c:spPr>
    <a:solidFill>
      <a:schemeClr val="bg1"/>
    </a:solid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1447682287577E-2"/>
          <c:y val="5.397445074610429E-2"/>
          <c:w val="0.90210029836014072"/>
          <c:h val="0.73709845272837404"/>
        </c:manualLayout>
      </c:layout>
      <c:barChart>
        <c:barDir val="col"/>
        <c:grouping val="stacked"/>
        <c:varyColors val="0"/>
        <c:ser>
          <c:idx val="0"/>
          <c:order val="0"/>
          <c:tx>
            <c:strRef>
              <c:f>'D1'!$A$4</c:f>
              <c:strCache>
                <c:ptCount val="1"/>
                <c:pt idx="0">
                  <c:v>Issued</c:v>
                </c:pt>
              </c:strCache>
            </c:strRef>
          </c:tx>
          <c:spPr>
            <a:solidFill>
              <a:srgbClr val="9999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'D1'!$O$3:$AC$3</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'D1'!$O$4:$AC$4</c:f>
              <c:numCache>
                <c:formatCode>0.00</c:formatCode>
                <c:ptCount val="15"/>
                <c:pt idx="0">
                  <c:v>1.3</c:v>
                </c:pt>
                <c:pt idx="1">
                  <c:v>1.22</c:v>
                </c:pt>
                <c:pt idx="2">
                  <c:v>1.36</c:v>
                </c:pt>
                <c:pt idx="3">
                  <c:v>1.35</c:v>
                </c:pt>
                <c:pt idx="4">
                  <c:v>1.34</c:v>
                </c:pt>
                <c:pt idx="5">
                  <c:v>1.34</c:v>
                </c:pt>
                <c:pt idx="6">
                  <c:v>1.2</c:v>
                </c:pt>
                <c:pt idx="7">
                  <c:v>1.38</c:v>
                </c:pt>
                <c:pt idx="8">
                  <c:v>1.36</c:v>
                </c:pt>
                <c:pt idx="9">
                  <c:v>1.43</c:v>
                </c:pt>
                <c:pt idx="10">
                  <c:v>1.34</c:v>
                </c:pt>
                <c:pt idx="11">
                  <c:v>1.29</c:v>
                </c:pt>
                <c:pt idx="12">
                  <c:v>1.23</c:v>
                </c:pt>
                <c:pt idx="13">
                  <c:v>1.23</c:v>
                </c:pt>
                <c:pt idx="14">
                  <c:v>1.1100000000000001</c:v>
                </c:pt>
              </c:numCache>
            </c:numRef>
          </c:val>
          <c:extLst>
            <c:ext xmlns:c16="http://schemas.microsoft.com/office/drawing/2014/chart" uri="{C3380CC4-5D6E-409C-BE32-E72D297353CC}">
              <c16:uniqueId val="{00000000-810A-4060-BF54-9688B991F5D2}"/>
            </c:ext>
          </c:extLst>
        </c:ser>
        <c:ser>
          <c:idx val="1"/>
          <c:order val="1"/>
          <c:tx>
            <c:strRef>
              <c:f>'D1'!$A$5</c:f>
              <c:strCache>
                <c:ptCount val="1"/>
                <c:pt idx="0">
                  <c:v>Authorized &amp; Unissued</c:v>
                </c:pt>
              </c:strCache>
            </c:strRef>
          </c:tx>
          <c:spPr>
            <a:solidFill>
              <a:srgbClr val="CCFF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'D1'!$O$3:$AC$3</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'D1'!$O$5:$AC$5</c:f>
              <c:numCache>
                <c:formatCode>0.00</c:formatCode>
                <c:ptCount val="15"/>
                <c:pt idx="0">
                  <c:v>2.79</c:v>
                </c:pt>
                <c:pt idx="1">
                  <c:v>2.8578999999999999</c:v>
                </c:pt>
                <c:pt idx="2">
                  <c:v>2.7399999999999993</c:v>
                </c:pt>
                <c:pt idx="3">
                  <c:v>2.35</c:v>
                </c:pt>
                <c:pt idx="4">
                  <c:v>2.14</c:v>
                </c:pt>
                <c:pt idx="5">
                  <c:v>1.7</c:v>
                </c:pt>
                <c:pt idx="6">
                  <c:v>1.51</c:v>
                </c:pt>
                <c:pt idx="7">
                  <c:v>1.27</c:v>
                </c:pt>
                <c:pt idx="8">
                  <c:v>1.016</c:v>
                </c:pt>
                <c:pt idx="9">
                  <c:v>0.92</c:v>
                </c:pt>
                <c:pt idx="10">
                  <c:v>0.87</c:v>
                </c:pt>
                <c:pt idx="11">
                  <c:v>0.78</c:v>
                </c:pt>
                <c:pt idx="12">
                  <c:v>1.44</c:v>
                </c:pt>
                <c:pt idx="13">
                  <c:v>1.35</c:v>
                </c:pt>
                <c:pt idx="14">
                  <c:v>1.1399999999999999</c:v>
                </c:pt>
              </c:numCache>
            </c:numRef>
          </c:val>
          <c:extLst>
            <c:ext xmlns:c16="http://schemas.microsoft.com/office/drawing/2014/chart" uri="{C3380CC4-5D6E-409C-BE32-E72D297353CC}">
              <c16:uniqueId val="{00000001-810A-4060-BF54-9688B991F5D2}"/>
            </c:ext>
          </c:extLst>
        </c:ser>
        <c:ser>
          <c:idx val="2"/>
          <c:order val="2"/>
          <c:tx>
            <c:strRef>
              <c:f>'D1'!$A$6</c:f>
              <c:strCache>
                <c:ptCount val="1"/>
                <c:pt idx="0">
                  <c:v>Total</c:v>
                </c:pt>
              </c:strCache>
            </c:strRef>
          </c:tx>
          <c:spPr>
            <a:noFill/>
          </c:spPr>
          <c:invertIfNegative val="0"/>
          <c:dLbls>
            <c:dLbl>
              <c:idx val="0"/>
              <c:layout>
                <c:manualLayout>
                  <c:x val="3.406172984610884E-3"/>
                  <c:y val="0.1198419535000343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0A-4060-BF54-9688B991F5D2}"/>
                </c:ext>
              </c:extLst>
            </c:dLbl>
            <c:dLbl>
              <c:idx val="1"/>
              <c:layout>
                <c:manualLayout>
                  <c:x val="1.4783650654403098E-3"/>
                  <c:y val="0.1125907730921389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0A-4060-BF54-9688B991F5D2}"/>
                </c:ext>
              </c:extLst>
            </c:dLbl>
            <c:dLbl>
              <c:idx val="2"/>
              <c:layout>
                <c:manualLayout>
                  <c:x val="-1.8216117404605498E-3"/>
                  <c:y val="0.13016808847255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10A-4060-BF54-9688B991F5D2}"/>
                </c:ext>
              </c:extLst>
            </c:dLbl>
            <c:dLbl>
              <c:idx val="3"/>
              <c:layout>
                <c:manualLayout>
                  <c:x val="-7.6923382488434033E-4"/>
                  <c:y val="0.1780441543420323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0A-4060-BF54-9688B991F5D2}"/>
                </c:ext>
              </c:extLst>
            </c:dLbl>
            <c:dLbl>
              <c:idx val="4"/>
              <c:layout>
                <c:manualLayout>
                  <c:x val="-1.1353909948702947E-3"/>
                  <c:y val="0.2087842255465370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0A-4060-BF54-9688B991F5D2}"/>
                </c:ext>
              </c:extLst>
            </c:dLbl>
            <c:dLbl>
              <c:idx val="5"/>
              <c:layout>
                <c:manualLayout>
                  <c:x val="-1.0528968873852237E-3"/>
                  <c:y val="0.1914342339860578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10A-4060-BF54-9688B991F5D2}"/>
                </c:ext>
              </c:extLst>
            </c:dLbl>
            <c:dLbl>
              <c:idx val="6"/>
              <c:layout>
                <c:manualLayout>
                  <c:x val="4.2632658368817709E-4"/>
                  <c:y val="0.1809155211530761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10A-4060-BF54-9688B991F5D2}"/>
                </c:ext>
              </c:extLst>
            </c:dLbl>
            <c:dLbl>
              <c:idx val="7"/>
              <c:layout>
                <c:manualLayout>
                  <c:x val="1.5616007447454576E-3"/>
                  <c:y val="0.168021601306000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10A-4060-BF54-9688B991F5D2}"/>
                </c:ext>
              </c:extLst>
            </c:dLbl>
            <c:dLbl>
              <c:idx val="8"/>
              <c:layout>
                <c:manualLayout>
                  <c:x val="1.3039821870495327E-3"/>
                  <c:y val="0.148511944481516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10A-4060-BF54-9688B991F5D2}"/>
                </c:ext>
              </c:extLst>
            </c:dLbl>
            <c:dLbl>
              <c:idx val="9"/>
              <c:layout>
                <c:manualLayout>
                  <c:x val="-1.1870315402224935E-3"/>
                  <c:y val="0.1445289677773328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10A-4060-BF54-9688B991F5D2}"/>
                </c:ext>
              </c:extLst>
            </c:dLbl>
            <c:dLbl>
              <c:idx val="10"/>
              <c:layout>
                <c:manualLayout>
                  <c:x val="0"/>
                  <c:y val="0.124855926137121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10A-4060-BF54-9688B991F5D2}"/>
                </c:ext>
              </c:extLst>
            </c:dLbl>
            <c:dLbl>
              <c:idx val="11"/>
              <c:layout>
                <c:manualLayout>
                  <c:x val="0"/>
                  <c:y val="0.1243307221420126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10A-4060-BF54-9688B991F5D2}"/>
                </c:ext>
              </c:extLst>
            </c:dLbl>
            <c:spPr>
              <a:noFill/>
              <a:ln>
                <a:noFill/>
              </a:ln>
              <a:effectLst/>
            </c:spPr>
            <c:txPr>
              <a:bodyPr/>
              <a:lstStyle/>
              <a:p>
                <a:pPr>
                  <a:defRPr sz="1200" b="1">
                    <a:latin typeface="Garamond"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'D1'!$O$3:$AC$3</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'D1'!$O$6:$AC$6</c:f>
              <c:numCache>
                <c:formatCode>0.00</c:formatCode>
                <c:ptCount val="15"/>
                <c:pt idx="0">
                  <c:v>4.09</c:v>
                </c:pt>
                <c:pt idx="1">
                  <c:v>4.0778999999999996</c:v>
                </c:pt>
                <c:pt idx="2">
                  <c:v>4.0999999999999996</c:v>
                </c:pt>
                <c:pt idx="3">
                  <c:v>3.7</c:v>
                </c:pt>
                <c:pt idx="4">
                  <c:v>3.48</c:v>
                </c:pt>
                <c:pt idx="5">
                  <c:v>3.04</c:v>
                </c:pt>
                <c:pt idx="6">
                  <c:v>2.71</c:v>
                </c:pt>
                <c:pt idx="7">
                  <c:v>2.65</c:v>
                </c:pt>
                <c:pt idx="8">
                  <c:v>2.37</c:v>
                </c:pt>
                <c:pt idx="9">
                  <c:v>2.35</c:v>
                </c:pt>
                <c:pt idx="10">
                  <c:v>2.21</c:v>
                </c:pt>
                <c:pt idx="11">
                  <c:v>2.0700000000000003</c:v>
                </c:pt>
                <c:pt idx="12">
                  <c:v>2.67</c:v>
                </c:pt>
                <c:pt idx="13">
                  <c:v>2.58</c:v>
                </c:pt>
                <c:pt idx="14">
                  <c:v>2.25</c:v>
                </c:pt>
              </c:numCache>
            </c:numRef>
          </c:val>
          <c:extLst>
            <c:ext xmlns:c16="http://schemas.microsoft.com/office/drawing/2014/chart" uri="{C3380CC4-5D6E-409C-BE32-E72D297353CC}">
              <c16:uniqueId val="{0000000E-810A-4060-BF54-9688B991F5D2}"/>
            </c:ext>
          </c:extLst>
        </c:ser>
        <c:dLbls>
          <c:showLegendKey val="0"/>
          <c:showVal val="1"/>
          <c:showCatName val="0"/>
          <c:showSerName val="0"/>
          <c:showPercent val="0"/>
          <c:showBubbleSize val="0"/>
        </c:dLbls>
        <c:gapWidth val="100"/>
        <c:overlap val="100"/>
        <c:axId val="102987264"/>
        <c:axId val="102989184"/>
      </c:barChart>
      <c:catAx>
        <c:axId val="102987264"/>
        <c:scaling>
          <c:orientation val="minMax"/>
        </c:scaling>
        <c:delete val="0"/>
        <c:axPos val="b"/>
        <c:title>
          <c:tx>
            <c:rich>
              <a:bodyPr/>
              <a:lstStyle/>
              <a:p>
                <a:pPr>
                  <a:defRPr sz="1400" b="1" i="0" u="none" strike="noStrike" baseline="0">
                    <a:solidFill>
                      <a:srgbClr val="000000"/>
                    </a:solidFill>
                    <a:latin typeface="Garamond"/>
                    <a:ea typeface="Garamond"/>
                    <a:cs typeface="Garamond"/>
                  </a:defRPr>
                </a:pPr>
                <a:r>
                  <a:rPr lang="en-US" sz="1400"/>
                  <a:t>Fiscal Year</a:t>
                </a:r>
              </a:p>
            </c:rich>
          </c:tx>
          <c:layout>
            <c:manualLayout>
              <c:xMode val="edge"/>
              <c:yMode val="edge"/>
              <c:x val="0.45979111051289523"/>
              <c:y val="0.8618669126149440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Garamond" pitchFamily="18" charset="0"/>
                <a:ea typeface="Arial"/>
                <a:cs typeface="Arial"/>
              </a:defRPr>
            </a:pPr>
            <a:endParaRPr lang="en-US"/>
          </a:p>
        </c:txPr>
        <c:crossAx val="102989184"/>
        <c:crosses val="autoZero"/>
        <c:auto val="1"/>
        <c:lblAlgn val="ctr"/>
        <c:lblOffset val="100"/>
        <c:tickLblSkip val="1"/>
        <c:tickMarkSkip val="1"/>
        <c:noMultiLvlLbl val="0"/>
      </c:catAx>
      <c:valAx>
        <c:axId val="102989184"/>
        <c:scaling>
          <c:orientation val="minMax"/>
          <c:max val="5"/>
          <c:min val="0"/>
        </c:scaling>
        <c:delete val="0"/>
        <c:axPos val="l"/>
        <c:title>
          <c:tx>
            <c:rich>
              <a:bodyPr/>
              <a:lstStyle/>
              <a:p>
                <a:pPr>
                  <a:defRPr sz="1400" b="1" i="0" u="none" strike="noStrike" baseline="0">
                    <a:solidFill>
                      <a:srgbClr val="000000"/>
                    </a:solidFill>
                    <a:latin typeface="Garamond"/>
                    <a:ea typeface="Garamond"/>
                    <a:cs typeface="Garamond"/>
                  </a:defRPr>
                </a:pPr>
                <a:r>
                  <a:rPr lang="en-US" sz="1400" b="1"/>
                  <a:t>Percent</a:t>
                </a:r>
              </a:p>
            </c:rich>
          </c:tx>
          <c:layout>
            <c:manualLayout>
              <c:xMode val="edge"/>
              <c:yMode val="edge"/>
              <c:x val="1.3037809981425891E-2"/>
              <c:y val="0.3489318462441553"/>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Garamond" pitchFamily="18" charset="0"/>
                <a:ea typeface="Arial"/>
                <a:cs typeface="Arial"/>
              </a:defRPr>
            </a:pPr>
            <a:endParaRPr lang="en-US"/>
          </a:p>
        </c:txPr>
        <c:crossAx val="102987264"/>
        <c:crosses val="autoZero"/>
        <c:crossBetween val="between"/>
        <c:majorUnit val="1"/>
        <c:minorUnit val="0.05"/>
      </c:valAx>
      <c:spPr>
        <a:noFill/>
        <a:ln w="12700">
          <a:noFill/>
          <a:prstDash val="solid"/>
        </a:ln>
      </c:spPr>
    </c:plotArea>
    <c:legend>
      <c:legendPos val="b"/>
      <c:legendEntry>
        <c:idx val="0"/>
        <c:txPr>
          <a:bodyPr/>
          <a:lstStyle/>
          <a:p>
            <a:pPr>
              <a:defRPr sz="1400" baseline="0">
                <a:latin typeface="Garamond" pitchFamily="18" charset="0"/>
              </a:defRPr>
            </a:pPr>
            <a:endParaRPr lang="en-US"/>
          </a:p>
        </c:txPr>
      </c:legendEntry>
      <c:legendEntry>
        <c:idx val="1"/>
        <c:txPr>
          <a:bodyPr/>
          <a:lstStyle/>
          <a:p>
            <a:pPr>
              <a:defRPr sz="1400" baseline="0">
                <a:latin typeface="Garamond" pitchFamily="18" charset="0"/>
              </a:defRPr>
            </a:pPr>
            <a:endParaRPr lang="en-US"/>
          </a:p>
        </c:txPr>
      </c:legendEntry>
      <c:legendEntry>
        <c:idx val="2"/>
        <c:delete val="1"/>
      </c:legendEntry>
      <c:layout>
        <c:manualLayout>
          <c:xMode val="edge"/>
          <c:yMode val="edge"/>
          <c:x val="0.30952415670263433"/>
          <c:y val="0.92334203725819997"/>
          <c:w val="0.40224115949181566"/>
          <c:h val="6.6375186392189395E-2"/>
        </c:manualLayout>
      </c:layout>
      <c:overlay val="0"/>
      <c:txPr>
        <a:bodyPr/>
        <a:lstStyle/>
        <a:p>
          <a:pPr>
            <a:defRPr sz="1400"/>
          </a:pPr>
          <a:endParaRPr lang="en-US"/>
        </a:p>
      </c:txPr>
    </c:legend>
    <c:plotVisOnly val="1"/>
    <c:dispBlanksAs val="gap"/>
    <c:showDLblsOverMax val="0"/>
  </c:chart>
  <c:spPr>
    <a:solidFill>
      <a:srgbClr val="FFFFFF"/>
    </a:solidFill>
    <a:ln w="9525">
      <a:solidFill>
        <a:schemeClr val="tx1"/>
      </a:solidFill>
    </a:ln>
  </c:spPr>
  <c:txPr>
    <a:bodyPr/>
    <a:lstStyle/>
    <a:p>
      <a:pPr>
        <a:defRPr sz="1475"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067301633878539E-2"/>
          <c:y val="4.413038344499997E-2"/>
          <c:w val="0.87632500266546975"/>
          <c:h val="0.69878058641202867"/>
        </c:manualLayout>
      </c:layout>
      <c:barChart>
        <c:barDir val="col"/>
        <c:grouping val="stacked"/>
        <c:varyColors val="0"/>
        <c:ser>
          <c:idx val="0"/>
          <c:order val="0"/>
          <c:tx>
            <c:strRef>
              <c:f>'State and Local Debt'!$B$3</c:f>
              <c:strCache>
                <c:ptCount val="1"/>
                <c:pt idx="0">
                  <c:v>Local Debt*</c:v>
                </c:pt>
              </c:strCache>
            </c:strRef>
          </c:tx>
          <c:spPr>
            <a:solidFill>
              <a:srgbClr val="4F81BD"/>
            </a:solidFill>
            <a:ln w="25400">
              <a:noFill/>
            </a:ln>
          </c:spPr>
          <c:invertIfNegative val="0"/>
          <c:cat>
            <c:strRef>
              <c:f>'State and Local Debt'!$A$9:$A$13</c:f>
              <c:strCache>
                <c:ptCount val="5"/>
                <c:pt idx="0">
                  <c:v>FY 2018</c:v>
                </c:pt>
                <c:pt idx="1">
                  <c:v>FY 2019</c:v>
                </c:pt>
                <c:pt idx="2">
                  <c:v>FY 2020</c:v>
                </c:pt>
                <c:pt idx="3">
                  <c:v>FY 2021</c:v>
                </c:pt>
                <c:pt idx="4">
                  <c:v>FY 2022</c:v>
                </c:pt>
              </c:strCache>
            </c:strRef>
          </c:cat>
          <c:val>
            <c:numRef>
              <c:f>'State and Local Debt'!$B$9:$B$13</c:f>
              <c:numCache>
                <c:formatCode>_("$"* #,##0_);_("$"* \(#,##0\);_("$"* "-"_);_(@_)</c:formatCode>
                <c:ptCount val="5"/>
                <c:pt idx="0">
                  <c:v>230.66267740495007</c:v>
                </c:pt>
                <c:pt idx="1">
                  <c:v>241.52992810381005</c:v>
                </c:pt>
                <c:pt idx="2">
                  <c:v>252.70664958345012</c:v>
                </c:pt>
                <c:pt idx="3">
                  <c:v>266.38037257487008</c:v>
                </c:pt>
                <c:pt idx="4">
                  <c:v>284.15491341283001</c:v>
                </c:pt>
              </c:numCache>
            </c:numRef>
          </c:val>
          <c:extLst>
            <c:ext xmlns:c16="http://schemas.microsoft.com/office/drawing/2014/chart" uri="{C3380CC4-5D6E-409C-BE32-E72D297353CC}">
              <c16:uniqueId val="{00000000-3680-4AF6-B902-5BA5576C2DAB}"/>
            </c:ext>
          </c:extLst>
        </c:ser>
        <c:ser>
          <c:idx val="1"/>
          <c:order val="1"/>
          <c:tx>
            <c:strRef>
              <c:f>'State and Local Debt'!$C$3</c:f>
              <c:strCache>
                <c:ptCount val="1"/>
                <c:pt idx="0">
                  <c:v>State Debt</c:v>
                </c:pt>
              </c:strCache>
            </c:strRef>
          </c:tx>
          <c:spPr>
            <a:solidFill>
              <a:srgbClr val="C0504D"/>
            </a:solidFill>
            <a:ln w="25400">
              <a:noFill/>
            </a:ln>
          </c:spPr>
          <c:invertIfNegative val="0"/>
          <c:cat>
            <c:strRef>
              <c:f>'State and Local Debt'!$A$9:$A$13</c:f>
              <c:strCache>
                <c:ptCount val="5"/>
                <c:pt idx="0">
                  <c:v>FY 2018</c:v>
                </c:pt>
                <c:pt idx="1">
                  <c:v>FY 2019</c:v>
                </c:pt>
                <c:pt idx="2">
                  <c:v>FY 2020</c:v>
                </c:pt>
                <c:pt idx="3">
                  <c:v>FY 2021</c:v>
                </c:pt>
                <c:pt idx="4">
                  <c:v>FY 2022</c:v>
                </c:pt>
              </c:strCache>
            </c:strRef>
          </c:cat>
          <c:val>
            <c:numRef>
              <c:f>'State and Local Debt'!$C$9:$C$13</c:f>
              <c:numCache>
                <c:formatCode>_(* #,##0_);_(* \(#,##0\);_(* "-"??_);_(@_)</c:formatCode>
                <c:ptCount val="5"/>
                <c:pt idx="0">
                  <c:v>56.833480105272194</c:v>
                </c:pt>
                <c:pt idx="1">
                  <c:v>59.903869172115606</c:v>
                </c:pt>
                <c:pt idx="2">
                  <c:v>62.439641238066905</c:v>
                </c:pt>
                <c:pt idx="3" formatCode="0">
                  <c:v>63.2141602106839</c:v>
                </c:pt>
                <c:pt idx="4" formatCode="0">
                  <c:v>64.403305803065606</c:v>
                </c:pt>
              </c:numCache>
            </c:numRef>
          </c:val>
          <c:extLst>
            <c:ext xmlns:c16="http://schemas.microsoft.com/office/drawing/2014/chart" uri="{C3380CC4-5D6E-409C-BE32-E72D297353CC}">
              <c16:uniqueId val="{00000001-3680-4AF6-B902-5BA5576C2DAB}"/>
            </c:ext>
          </c:extLst>
        </c:ser>
        <c:dLbls>
          <c:showLegendKey val="0"/>
          <c:showVal val="0"/>
          <c:showCatName val="0"/>
          <c:showSerName val="0"/>
          <c:showPercent val="0"/>
          <c:showBubbleSize val="0"/>
        </c:dLbls>
        <c:gapWidth val="150"/>
        <c:overlap val="100"/>
        <c:axId val="709639176"/>
        <c:axId val="1"/>
      </c:barChart>
      <c:catAx>
        <c:axId val="709639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400" b="0" i="0" u="none" strike="noStrike" baseline="0">
                <a:solidFill>
                  <a:srgbClr val="333333"/>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ax val="400"/>
        </c:scaling>
        <c:delete val="0"/>
        <c:axPos val="l"/>
        <c:majorGridlines>
          <c:spPr>
            <a:ln w="12700" cap="flat" cmpd="sng" algn="ctr">
              <a:solidFill>
                <a:schemeClr val="bg1">
                  <a:lumMod val="65000"/>
                </a:schemeClr>
              </a:solidFill>
              <a:round/>
            </a:ln>
            <a:effectLst/>
          </c:spPr>
        </c:majorGridlines>
        <c:numFmt formatCode="_(&quot;$&quot;* #,##0_);_(&quot;$&quot;* \(#,##0\);_(&quot;$&quot;* &quot;-&quot;_);_(@_)" sourceLinked="1"/>
        <c:majorTickMark val="none"/>
        <c:minorTickMark val="none"/>
        <c:tickLblPos val="nextTo"/>
        <c:spPr>
          <a:ln w="9525">
            <a:noFill/>
          </a:ln>
        </c:spPr>
        <c:txPr>
          <a:bodyPr rot="0" vert="horz"/>
          <a:lstStyle/>
          <a:p>
            <a:pPr>
              <a:defRPr sz="1400" b="1" i="0" u="none" strike="noStrike" baseline="0">
                <a:solidFill>
                  <a:srgbClr val="333333"/>
                </a:solidFill>
                <a:latin typeface="Garamond"/>
                <a:ea typeface="Garamond"/>
                <a:cs typeface="Garamond"/>
              </a:defRPr>
            </a:pPr>
            <a:endParaRPr lang="en-US"/>
          </a:p>
        </c:txPr>
        <c:crossAx val="709639176"/>
        <c:crosses val="autoZero"/>
        <c:crossBetween val="between"/>
      </c:valAx>
      <c:spPr>
        <a:noFill/>
        <a:ln w="25400">
          <a:noFill/>
        </a:ln>
      </c:spPr>
    </c:plotArea>
    <c:legend>
      <c:legendPos val="b"/>
      <c:layout>
        <c:manualLayout>
          <c:xMode val="edge"/>
          <c:yMode val="edge"/>
          <c:x val="0.27746536118788762"/>
          <c:y val="0.82368738571926026"/>
          <c:w val="0.45352206244923754"/>
          <c:h val="8.9474029119664053E-2"/>
        </c:manualLayout>
      </c:layout>
      <c:overlay val="0"/>
      <c:spPr>
        <a:noFill/>
        <a:ln w="25400">
          <a:noFill/>
        </a:ln>
      </c:spPr>
      <c:txPr>
        <a:bodyPr/>
        <a:lstStyle/>
        <a:p>
          <a:pPr>
            <a:defRPr sz="1400" b="0" i="0" u="none" strike="noStrike" baseline="0">
              <a:solidFill>
                <a:srgbClr val="333333"/>
              </a:solidFill>
              <a:latin typeface="Garamond"/>
              <a:ea typeface="Garamond"/>
              <a:cs typeface="Garamond"/>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917548454968053"/>
          <c:y val="0.22295659810584514"/>
          <c:w val="0.70990085486963062"/>
          <c:h val="0.63768519844110483"/>
        </c:manualLayout>
      </c:layout>
      <c:pie3DChart>
        <c:varyColors val="1"/>
        <c:ser>
          <c:idx val="0"/>
          <c:order val="0"/>
          <c:dPt>
            <c:idx val="0"/>
            <c:bubble3D val="0"/>
            <c:spPr>
              <a:solidFill>
                <a:srgbClr val="00B050"/>
              </a:solidFill>
            </c:spPr>
            <c:extLst>
              <c:ext xmlns:c16="http://schemas.microsoft.com/office/drawing/2014/chart" uri="{C3380CC4-5D6E-409C-BE32-E72D297353CC}">
                <c16:uniqueId val="{00000001-61A4-47EB-90AE-8C11151AF2B5}"/>
              </c:ext>
            </c:extLst>
          </c:dPt>
          <c:dPt>
            <c:idx val="1"/>
            <c:bubble3D val="0"/>
            <c:spPr>
              <a:solidFill>
                <a:schemeClr val="bg1">
                  <a:lumMod val="75000"/>
                </a:schemeClr>
              </a:solidFill>
            </c:spPr>
            <c:extLst>
              <c:ext xmlns:c16="http://schemas.microsoft.com/office/drawing/2014/chart" uri="{C3380CC4-5D6E-409C-BE32-E72D297353CC}">
                <c16:uniqueId val="{00000003-61A4-47EB-90AE-8C11151AF2B5}"/>
              </c:ext>
            </c:extLst>
          </c:dPt>
          <c:dPt>
            <c:idx val="2"/>
            <c:bubble3D val="0"/>
            <c:spPr>
              <a:solidFill>
                <a:srgbClr val="FFC000"/>
              </a:solidFill>
            </c:spPr>
            <c:extLst>
              <c:ext xmlns:c16="http://schemas.microsoft.com/office/drawing/2014/chart" uri="{C3380CC4-5D6E-409C-BE32-E72D297353CC}">
                <c16:uniqueId val="{00000005-61A4-47EB-90AE-8C11151AF2B5}"/>
              </c:ext>
            </c:extLst>
          </c:dPt>
          <c:dPt>
            <c:idx val="3"/>
            <c:bubble3D val="0"/>
            <c:spPr>
              <a:solidFill>
                <a:srgbClr val="FF0000"/>
              </a:solidFill>
            </c:spPr>
            <c:extLst>
              <c:ext xmlns:c16="http://schemas.microsoft.com/office/drawing/2014/chart" uri="{C3380CC4-5D6E-409C-BE32-E72D297353CC}">
                <c16:uniqueId val="{00000007-61A4-47EB-90AE-8C11151AF2B5}"/>
              </c:ext>
            </c:extLst>
          </c:dPt>
          <c:dPt>
            <c:idx val="4"/>
            <c:bubble3D val="0"/>
            <c:spPr>
              <a:solidFill>
                <a:srgbClr val="7030A0"/>
              </a:solidFill>
            </c:spPr>
            <c:extLst>
              <c:ext xmlns:c16="http://schemas.microsoft.com/office/drawing/2014/chart" uri="{C3380CC4-5D6E-409C-BE32-E72D297353CC}">
                <c16:uniqueId val="{00000009-61A4-47EB-90AE-8C11151AF2B5}"/>
              </c:ext>
            </c:extLst>
          </c:dPt>
          <c:dPt>
            <c:idx val="5"/>
            <c:bubble3D val="0"/>
            <c:spPr>
              <a:solidFill>
                <a:srgbClr val="0070C0"/>
              </a:solidFill>
            </c:spPr>
            <c:extLst>
              <c:ext xmlns:c16="http://schemas.microsoft.com/office/drawing/2014/chart" uri="{C3380CC4-5D6E-409C-BE32-E72D297353CC}">
                <c16:uniqueId val="{0000000B-61A4-47EB-90AE-8C11151AF2B5}"/>
              </c:ext>
            </c:extLst>
          </c:dPt>
          <c:dPt>
            <c:idx val="6"/>
            <c:bubble3D val="0"/>
            <c:spPr>
              <a:solidFill>
                <a:srgbClr val="FFFF00"/>
              </a:solidFill>
            </c:spPr>
            <c:extLst>
              <c:ext xmlns:c16="http://schemas.microsoft.com/office/drawing/2014/chart" uri="{C3380CC4-5D6E-409C-BE32-E72D297353CC}">
                <c16:uniqueId val="{0000000D-61A4-47EB-90AE-8C11151AF2B5}"/>
              </c:ext>
            </c:extLst>
          </c:dPt>
          <c:dLbls>
            <c:dLbl>
              <c:idx val="0"/>
              <c:layout>
                <c:manualLayout>
                  <c:x val="-3.8579660301083056E-2"/>
                  <c:y val="-0.14421065237567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1A4-47EB-90AE-8C11151AF2B5}"/>
                </c:ext>
              </c:extLst>
            </c:dLbl>
            <c:dLbl>
              <c:idx val="1"/>
              <c:layout>
                <c:manualLayout>
                  <c:x val="5.0225853429763266E-3"/>
                  <c:y val="8.953217211484951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1A4-47EB-90AE-8C11151AF2B5}"/>
                </c:ext>
              </c:extLst>
            </c:dLbl>
            <c:dLbl>
              <c:idx val="2"/>
              <c:layout>
                <c:manualLayout>
                  <c:x val="-0.14923868058812434"/>
                  <c:y val="0.1415918767729792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1A4-47EB-90AE-8C11151AF2B5}"/>
                </c:ext>
              </c:extLst>
            </c:dLbl>
            <c:dLbl>
              <c:idx val="3"/>
              <c:layout>
                <c:manualLayout>
                  <c:x val="1.1286994298126539E-2"/>
                  <c:y val="3.81261433229937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1A4-47EB-90AE-8C11151AF2B5}"/>
                </c:ext>
              </c:extLst>
            </c:dLbl>
            <c:dLbl>
              <c:idx val="4"/>
              <c:layout>
                <c:manualLayout>
                  <c:x val="-8.3906195347148244E-2"/>
                  <c:y val="1.422452421584184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61A4-47EB-90AE-8C11151AF2B5}"/>
                </c:ext>
              </c:extLst>
            </c:dLbl>
            <c:dLbl>
              <c:idx val="5"/>
              <c:layout>
                <c:manualLayout>
                  <c:x val="-4.5264153892989066E-2"/>
                  <c:y val="-0.1611111641347861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61A4-47EB-90AE-8C11151AF2B5}"/>
                </c:ext>
              </c:extLst>
            </c:dLbl>
            <c:dLbl>
              <c:idx val="6"/>
              <c:layout>
                <c:manualLayout>
                  <c:x val="8.9785887649089638E-2"/>
                  <c:y val="-4.085965490055187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61A4-47EB-90AE-8C11151AF2B5}"/>
                </c:ext>
              </c:extLst>
            </c:dLbl>
            <c:numFmt formatCode="0.0%" sourceLinked="0"/>
            <c:spPr>
              <a:noFill/>
              <a:ln>
                <a:noFill/>
              </a:ln>
              <a:effectLst/>
            </c:spPr>
            <c:txPr>
              <a:bodyPr/>
              <a:lstStyle/>
              <a:p>
                <a:pPr>
                  <a:defRPr sz="1200" b="1">
                    <a:latin typeface="Garamond" pitchFamily="18" charset="0"/>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'Local Pie Chart'!$A$1:$A$7</c:f>
              <c:strCache>
                <c:ptCount val="7"/>
                <c:pt idx="0">
                  <c:v>($90.7 billion)
Cities, Towns, Villages</c:v>
                </c:pt>
                <c:pt idx="1">
                  <c:v>($6.2 billion)
Community and Junior Colleges</c:v>
                </c:pt>
                <c:pt idx="2">
                  <c:v>($15.8 billion)
Counties</c:v>
                </c:pt>
                <c:pt idx="3">
                  <c:v>($104.2 billion)
Public School Districts</c:v>
                </c:pt>
                <c:pt idx="4">
                  <c:v>($3.5 billion)
Health &amp; Hospital Districts</c:v>
                </c:pt>
                <c:pt idx="5">
                  <c:v>($43.7 billion)
Water Districts &amp; Authorities</c:v>
                </c:pt>
                <c:pt idx="6">
                  <c:v>($20.0 billion)
Other Special Districts &amp; Authorities</c:v>
                </c:pt>
              </c:strCache>
            </c:strRef>
          </c:cat>
          <c:val>
            <c:numRef>
              <c:f>'Local Pie Chart'!$B$1:$B$7</c:f>
              <c:numCache>
                <c:formatCode>0.0%</c:formatCode>
                <c:ptCount val="7"/>
                <c:pt idx="0">
                  <c:v>0.31919085356225535</c:v>
                </c:pt>
                <c:pt idx="1">
                  <c:v>2.1832318374298044E-2</c:v>
                </c:pt>
                <c:pt idx="2">
                  <c:v>5.5465749246369954E-2</c:v>
                </c:pt>
                <c:pt idx="3">
                  <c:v>0.36674235217093615</c:v>
                </c:pt>
                <c:pt idx="4">
                  <c:v>1.2423191497066718E-2</c:v>
                </c:pt>
                <c:pt idx="5">
                  <c:v>0.15385167607876413</c:v>
                </c:pt>
                <c:pt idx="6">
                  <c:v>7.0493859070309708E-2</c:v>
                </c:pt>
              </c:numCache>
            </c:numRef>
          </c:val>
          <c:extLst>
            <c:ext xmlns:c16="http://schemas.microsoft.com/office/drawing/2014/chart" uri="{C3380CC4-5D6E-409C-BE32-E72D297353CC}">
              <c16:uniqueId val="{0000000E-61A4-47EB-90AE-8C11151AF2B5}"/>
            </c:ext>
          </c:extLst>
        </c:ser>
        <c:dLbls>
          <c:showLegendKey val="0"/>
          <c:showVal val="0"/>
          <c:showCatName val="1"/>
          <c:showSerName val="0"/>
          <c:showPercent val="1"/>
          <c:showBubbleSize val="0"/>
          <c:showLeaderLines val="1"/>
        </c:dLbls>
      </c:pie3DChart>
    </c:plotArea>
    <c:plotVisOnly val="1"/>
    <c:dispBlanksAs val="gap"/>
    <c:showDLblsOverMax val="0"/>
  </c:chart>
  <c:spPr>
    <a:solidFill>
      <a:schemeClr val="bg1"/>
    </a:solidFill>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15792899151378E-2"/>
          <c:y val="4.2843052821522308E-2"/>
          <c:w val="0.92265706107562528"/>
          <c:h val="0.66002503048153427"/>
        </c:manualLayout>
      </c:layout>
      <c:barChart>
        <c:barDir val="col"/>
        <c:grouping val="stacked"/>
        <c:varyColors val="0"/>
        <c:ser>
          <c:idx val="2"/>
          <c:order val="0"/>
          <c:tx>
            <c:v>Counties</c:v>
          </c:tx>
          <c:spPr>
            <a:solidFill>
              <a:srgbClr val="FF9933"/>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1.2'!$D$14:$D$23</c:f>
              <c:numCache>
                <c:formatCode>_(* #,##0.00_);_(* \(#,##0.00\);_(* "-"??_);_(@_)</c:formatCode>
                <c:ptCount val="10"/>
                <c:pt idx="0">
                  <c:v>13.644811698510001</c:v>
                </c:pt>
                <c:pt idx="1">
                  <c:v>13.586938786220001</c:v>
                </c:pt>
                <c:pt idx="2">
                  <c:v>13.731139148839999</c:v>
                </c:pt>
                <c:pt idx="3">
                  <c:v>13.523532260410001</c:v>
                </c:pt>
                <c:pt idx="4">
                  <c:v>13.844289460340001</c:v>
                </c:pt>
                <c:pt idx="5">
                  <c:v>14.09740220296</c:v>
                </c:pt>
                <c:pt idx="6">
                  <c:v>14.798061563789998</c:v>
                </c:pt>
                <c:pt idx="7">
                  <c:v>15.283577587229999</c:v>
                </c:pt>
                <c:pt idx="8">
                  <c:v>15.391152213209999</c:v>
                </c:pt>
                <c:pt idx="9">
                  <c:v>15.760865174479999</c:v>
                </c:pt>
              </c:numCache>
            </c:numRef>
          </c:val>
          <c:extLst>
            <c:ext xmlns:c16="http://schemas.microsoft.com/office/drawing/2014/chart" uri="{C3380CC4-5D6E-409C-BE32-E72D297353CC}">
              <c16:uniqueId val="{00000000-000A-485E-A72F-FE615996C85F}"/>
            </c:ext>
          </c:extLst>
        </c:ser>
        <c:ser>
          <c:idx val="3"/>
          <c:order val="1"/>
          <c:tx>
            <c:v>Health/Hospital Districts and Authorities</c:v>
          </c:tx>
          <c:spPr>
            <a:solidFill>
              <a:srgbClr val="7030A0"/>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1.2'!$E$14:$E$23</c:f>
              <c:numCache>
                <c:formatCode>_(* #,##0.00_);_(* \(#,##0.00\);_(* "-"??_);_(@_)</c:formatCode>
                <c:ptCount val="10"/>
                <c:pt idx="0">
                  <c:v>3.43566981227</c:v>
                </c:pt>
                <c:pt idx="1">
                  <c:v>3.4693127719700003</c:v>
                </c:pt>
                <c:pt idx="2">
                  <c:v>3.4950418008100002</c:v>
                </c:pt>
                <c:pt idx="3">
                  <c:v>3.5177677950200001</c:v>
                </c:pt>
                <c:pt idx="4">
                  <c:v>3.3705976980600001</c:v>
                </c:pt>
                <c:pt idx="5">
                  <c:v>3.69302130704</c:v>
                </c:pt>
                <c:pt idx="6">
                  <c:v>3.5528605008900005</c:v>
                </c:pt>
                <c:pt idx="7">
                  <c:v>3.6395462420500002</c:v>
                </c:pt>
                <c:pt idx="8">
                  <c:v>3.5071946892099999</c:v>
                </c:pt>
                <c:pt idx="9">
                  <c:v>3.5301109041599998</c:v>
                </c:pt>
              </c:numCache>
            </c:numRef>
          </c:val>
          <c:extLst>
            <c:ext xmlns:c16="http://schemas.microsoft.com/office/drawing/2014/chart" uri="{C3380CC4-5D6E-409C-BE32-E72D297353CC}">
              <c16:uniqueId val="{00000001-000A-485E-A72F-FE615996C85F}"/>
            </c:ext>
          </c:extLst>
        </c:ser>
        <c:ser>
          <c:idx val="5"/>
          <c:order val="2"/>
          <c:tx>
            <c:v>Water Districts and Authorities</c:v>
          </c:tx>
          <c:spPr>
            <a:solidFill>
              <a:srgbClr val="0070C0"/>
            </a:solidFill>
            <a:ln>
              <a:noFill/>
            </a:ln>
          </c:spPr>
          <c:invertIfNegative val="0"/>
          <c:dPt>
            <c:idx val="9"/>
            <c:invertIfNegative val="0"/>
            <c:bubble3D val="0"/>
            <c:extLst>
              <c:ext xmlns:c16="http://schemas.microsoft.com/office/drawing/2014/chart" uri="{C3380CC4-5D6E-409C-BE32-E72D297353CC}">
                <c16:uniqueId val="{00000002-000A-485E-A72F-FE615996C85F}"/>
              </c:ext>
            </c:extLst>
          </c:dPt>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1.2'!$G$14:$G$23</c:f>
              <c:numCache>
                <c:formatCode>_(* #,##0.00_);_(* \(#,##0.00\);_(* "-"??_);_(@_)</c:formatCode>
                <c:ptCount val="10"/>
                <c:pt idx="0">
                  <c:v>21.88639518471</c:v>
                </c:pt>
                <c:pt idx="1">
                  <c:v>22.512948812929999</c:v>
                </c:pt>
                <c:pt idx="2">
                  <c:v>23.044374193069999</c:v>
                </c:pt>
                <c:pt idx="3">
                  <c:v>25.334289526150002</c:v>
                </c:pt>
                <c:pt idx="4">
                  <c:v>27.047491886069999</c:v>
                </c:pt>
                <c:pt idx="5">
                  <c:v>30.152083375389999</c:v>
                </c:pt>
                <c:pt idx="6">
                  <c:v>33.431901282680002</c:v>
                </c:pt>
                <c:pt idx="7">
                  <c:v>36.647542770440005</c:v>
                </c:pt>
                <c:pt idx="8">
                  <c:v>39.695376711690002</c:v>
                </c:pt>
                <c:pt idx="9">
                  <c:v>43.717709694580002</c:v>
                </c:pt>
              </c:numCache>
            </c:numRef>
          </c:val>
          <c:extLst>
            <c:ext xmlns:c16="http://schemas.microsoft.com/office/drawing/2014/chart" uri="{C3380CC4-5D6E-409C-BE32-E72D297353CC}">
              <c16:uniqueId val="{00000003-000A-485E-A72F-FE615996C85F}"/>
            </c:ext>
          </c:extLst>
        </c:ser>
        <c:ser>
          <c:idx val="6"/>
          <c:order val="3"/>
          <c:tx>
            <c:v>Other Special Districts and Authorities</c:v>
          </c:tx>
          <c:spPr>
            <a:solidFill>
              <a:srgbClr val="FFFF00"/>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1.2'!$H$14:$H$23</c:f>
              <c:numCache>
                <c:formatCode>_(* #,##0.00_);_(* \(#,##0.00\);_(* "-"??_);_(@_)</c:formatCode>
                <c:ptCount val="10"/>
                <c:pt idx="0">
                  <c:v>16.70711483122</c:v>
                </c:pt>
                <c:pt idx="1">
                  <c:v>17.126366375869999</c:v>
                </c:pt>
                <c:pt idx="2">
                  <c:v>17.241208523900102</c:v>
                </c:pt>
                <c:pt idx="3">
                  <c:v>17.8612647392101</c:v>
                </c:pt>
                <c:pt idx="4">
                  <c:v>18.0893618409001</c:v>
                </c:pt>
                <c:pt idx="5">
                  <c:v>18.129561620970101</c:v>
                </c:pt>
                <c:pt idx="6">
                  <c:v>18.728129787490097</c:v>
                </c:pt>
                <c:pt idx="7">
                  <c:v>18.724254541510103</c:v>
                </c:pt>
                <c:pt idx="8">
                  <c:v>19.741391317320097</c:v>
                </c:pt>
                <c:pt idx="9">
                  <c:v>20.031176420260103</c:v>
                </c:pt>
              </c:numCache>
            </c:numRef>
          </c:val>
          <c:extLst>
            <c:ext xmlns:c16="http://schemas.microsoft.com/office/drawing/2014/chart" uri="{C3380CC4-5D6E-409C-BE32-E72D297353CC}">
              <c16:uniqueId val="{00000004-000A-485E-A72F-FE615996C85F}"/>
            </c:ext>
          </c:extLst>
        </c:ser>
        <c:ser>
          <c:idx val="4"/>
          <c:order val="4"/>
          <c:tx>
            <c:v>Public School Districts</c:v>
          </c:tx>
          <c:spPr>
            <a:solidFill>
              <a:srgbClr val="FF0000"/>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1.2'!$F$14:$F$23</c:f>
              <c:numCache>
                <c:formatCode>_(* #,##0.00_);_(* \(#,##0.00\);_(* "-"??_);_(@_)</c:formatCode>
                <c:ptCount val="10"/>
                <c:pt idx="0">
                  <c:v>65.168236341539995</c:v>
                </c:pt>
                <c:pt idx="1">
                  <c:v>67.981895560719991</c:v>
                </c:pt>
                <c:pt idx="2">
                  <c:v>72.33335901416001</c:v>
                </c:pt>
                <c:pt idx="3">
                  <c:v>74.924144974690009</c:v>
                </c:pt>
                <c:pt idx="4">
                  <c:v>79.903538812060006</c:v>
                </c:pt>
                <c:pt idx="5">
                  <c:v>84.155734956789999</c:v>
                </c:pt>
                <c:pt idx="6">
                  <c:v>87.912465506989989</c:v>
                </c:pt>
                <c:pt idx="7">
                  <c:v>93.108834546819992</c:v>
                </c:pt>
                <c:pt idx="8">
                  <c:v>97.776609132529984</c:v>
                </c:pt>
                <c:pt idx="9">
                  <c:v>104.21164132595</c:v>
                </c:pt>
              </c:numCache>
            </c:numRef>
          </c:val>
          <c:extLst>
            <c:ext xmlns:c16="http://schemas.microsoft.com/office/drawing/2014/chart" uri="{C3380CC4-5D6E-409C-BE32-E72D297353CC}">
              <c16:uniqueId val="{00000005-000A-485E-A72F-FE615996C85F}"/>
            </c:ext>
          </c:extLst>
        </c:ser>
        <c:ser>
          <c:idx val="1"/>
          <c:order val="5"/>
          <c:tx>
            <c:v>Community and Junior Colleges</c:v>
          </c:tx>
          <c:spPr>
            <a:solidFill>
              <a:schemeClr val="bg1">
                <a:lumMod val="65000"/>
              </a:schemeClr>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1.2'!$C$14:$C$23</c:f>
              <c:numCache>
                <c:formatCode>_(* #,##0.00_);_(* \(#,##0.00\);_(* "-"??_);_(@_)</c:formatCode>
                <c:ptCount val="10"/>
                <c:pt idx="0">
                  <c:v>4.3691902168999999</c:v>
                </c:pt>
                <c:pt idx="1">
                  <c:v>4.4677262003999996</c:v>
                </c:pt>
                <c:pt idx="2">
                  <c:v>4.7662115035500001</c:v>
                </c:pt>
                <c:pt idx="3">
                  <c:v>4.7826294018500004</c:v>
                </c:pt>
                <c:pt idx="4">
                  <c:v>4.8704655965499999</c:v>
                </c:pt>
                <c:pt idx="5">
                  <c:v>5.2609497149999997</c:v>
                </c:pt>
                <c:pt idx="6">
                  <c:v>5.2484099800699999</c:v>
                </c:pt>
                <c:pt idx="7">
                  <c:v>5.6870293137699992</c:v>
                </c:pt>
                <c:pt idx="8">
                  <c:v>6.0181994766999996</c:v>
                </c:pt>
                <c:pt idx="9">
                  <c:v>6.20376053725</c:v>
                </c:pt>
              </c:numCache>
            </c:numRef>
          </c:val>
          <c:extLst>
            <c:ext xmlns:c16="http://schemas.microsoft.com/office/drawing/2014/chart" uri="{C3380CC4-5D6E-409C-BE32-E72D297353CC}">
              <c16:uniqueId val="{00000006-000A-485E-A72F-FE615996C85F}"/>
            </c:ext>
          </c:extLst>
        </c:ser>
        <c:ser>
          <c:idx val="0"/>
          <c:order val="6"/>
          <c:tx>
            <c:v>Cities, Towns, Villages</c:v>
          </c:tx>
          <c:spPr>
            <a:solidFill>
              <a:srgbClr val="00B050"/>
            </a:solidFill>
          </c:spPr>
          <c:invertIfNegative val="0"/>
          <c:cat>
            <c:numRef>
              <c:f>'Figure 1.2'!$A$3:$A$12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1.2'!$B$14:$B$23</c:f>
              <c:numCache>
                <c:formatCode>_(* #,##0.00_);_(* \(#,##0.00\);_(* "-"??_);_(@_)</c:formatCode>
                <c:ptCount val="10"/>
                <c:pt idx="0">
                  <c:v>65.276886307300003</c:v>
                </c:pt>
                <c:pt idx="1">
                  <c:v>66.906585536710011</c:v>
                </c:pt>
                <c:pt idx="2">
                  <c:v>68.602184908910004</c:v>
                </c:pt>
                <c:pt idx="3">
                  <c:v>69.828421656529997</c:v>
                </c:pt>
                <c:pt idx="4">
                  <c:v>71.8411279181</c:v>
                </c:pt>
                <c:pt idx="5">
                  <c:v>75.159639226799996</c:v>
                </c:pt>
                <c:pt idx="6">
                  <c:v>77.843864481899999</c:v>
                </c:pt>
                <c:pt idx="7">
                  <c:v>79.601259581630003</c:v>
                </c:pt>
                <c:pt idx="8">
                  <c:v>84.233989034210012</c:v>
                </c:pt>
                <c:pt idx="9">
                  <c:v>90.69964935614999</c:v>
                </c:pt>
              </c:numCache>
            </c:numRef>
          </c:val>
          <c:extLst>
            <c:ext xmlns:c16="http://schemas.microsoft.com/office/drawing/2014/chart" uri="{C3380CC4-5D6E-409C-BE32-E72D297353CC}">
              <c16:uniqueId val="{00000007-000A-485E-A72F-FE615996C85F}"/>
            </c:ext>
          </c:extLst>
        </c:ser>
        <c:dLbls>
          <c:showLegendKey val="0"/>
          <c:showVal val="0"/>
          <c:showCatName val="0"/>
          <c:showSerName val="0"/>
          <c:showPercent val="0"/>
          <c:showBubbleSize val="0"/>
        </c:dLbls>
        <c:gapWidth val="132"/>
        <c:overlap val="100"/>
        <c:axId val="511435184"/>
        <c:axId val="1"/>
      </c:barChart>
      <c:catAx>
        <c:axId val="5114351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in val="0"/>
        </c:scaling>
        <c:delete val="0"/>
        <c:axPos val="l"/>
        <c:majorGridlines/>
        <c:numFmt formatCode="\$#,##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511435184"/>
        <c:crosses val="autoZero"/>
        <c:crossBetween val="between"/>
        <c:majorUnit val="20"/>
      </c:valAx>
      <c:spPr>
        <a:ln>
          <a:solidFill>
            <a:schemeClr val="tx1"/>
          </a:solidFill>
        </a:ln>
      </c:spPr>
    </c:plotArea>
    <c:legend>
      <c:legendPos val="b"/>
      <c:layout>
        <c:manualLayout>
          <c:xMode val="edge"/>
          <c:yMode val="edge"/>
          <c:x val="9.4118886014202836E-3"/>
          <c:y val="0.77769226667455316"/>
          <c:w val="0.97683682401114758"/>
          <c:h val="0.13128523412193241"/>
        </c:manualLayout>
      </c:layout>
      <c:overlay val="0"/>
      <c:txPr>
        <a:bodyPr/>
        <a:lstStyle/>
        <a:p>
          <a:pPr>
            <a:defRPr sz="1200" b="0" i="0" u="none" strike="noStrike" baseline="0">
              <a:solidFill>
                <a:srgbClr val="000000"/>
              </a:solidFill>
              <a:latin typeface="Garamond"/>
              <a:ea typeface="Garamond"/>
              <a:cs typeface="Garamond"/>
            </a:defRPr>
          </a:pPr>
          <a:endParaRPr lang="en-US"/>
        </a:p>
      </c:txPr>
    </c:legend>
    <c:plotVisOnly val="1"/>
    <c:dispBlanksAs val="zero"/>
    <c:showDLblsOverMax val="0"/>
  </c:chart>
  <c:spPr>
    <a:solidFill>
      <a:schemeClr val="bg1"/>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342115130345563E-2"/>
          <c:y val="0.19234731852548301"/>
          <c:w val="0.89278655957479003"/>
          <c:h val="0.56741018605233529"/>
        </c:manualLayout>
      </c:layout>
      <c:barChart>
        <c:barDir val="col"/>
        <c:grouping val="stacked"/>
        <c:varyColors val="0"/>
        <c:ser>
          <c:idx val="0"/>
          <c:order val="0"/>
          <c:tx>
            <c:strRef>
              <c:f>'Figure 5.2'!$A$3</c:f>
              <c:strCache>
                <c:ptCount val="1"/>
                <c:pt idx="0">
                  <c:v>Cities</c:v>
                </c:pt>
              </c:strCache>
            </c:strRef>
          </c:tx>
          <c:spPr>
            <a:solidFill>
              <a:srgbClr val="FF0000"/>
            </a:solidFill>
            <a:ln>
              <a:noFill/>
            </a:ln>
          </c:spPr>
          <c:invertIfNegative val="0"/>
          <c:cat>
            <c:numRef>
              <c:f>'Figure 5.2'!$B$2:$K$2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5.2'!$B$3:$K$3</c:f>
              <c:numCache>
                <c:formatCode>_(* #,##0_);_(* \(#,##0\);_(* "-"??_);_(@_)</c:formatCode>
                <c:ptCount val="10"/>
                <c:pt idx="0">
                  <c:v>1236458000</c:v>
                </c:pt>
                <c:pt idx="1">
                  <c:v>1651070000</c:v>
                </c:pt>
                <c:pt idx="2">
                  <c:v>1587892000</c:v>
                </c:pt>
                <c:pt idx="3">
                  <c:v>1728804000</c:v>
                </c:pt>
                <c:pt idx="4">
                  <c:v>1703979000</c:v>
                </c:pt>
                <c:pt idx="5">
                  <c:v>1620354000</c:v>
                </c:pt>
                <c:pt idx="6">
                  <c:v>2066021800</c:v>
                </c:pt>
                <c:pt idx="7">
                  <c:v>1681241000</c:v>
                </c:pt>
                <c:pt idx="8">
                  <c:v>2743359000</c:v>
                </c:pt>
                <c:pt idx="9">
                  <c:v>2879071000</c:v>
                </c:pt>
              </c:numCache>
            </c:numRef>
          </c:val>
          <c:extLst>
            <c:ext xmlns:c16="http://schemas.microsoft.com/office/drawing/2014/chart" uri="{C3380CC4-5D6E-409C-BE32-E72D297353CC}">
              <c16:uniqueId val="{00000000-AD9B-4126-A3DF-58A8C947D09D}"/>
            </c:ext>
          </c:extLst>
        </c:ser>
        <c:ser>
          <c:idx val="1"/>
          <c:order val="1"/>
          <c:tx>
            <c:strRef>
              <c:f>'Figure 5.2'!$A$4</c:f>
              <c:strCache>
                <c:ptCount val="1"/>
                <c:pt idx="0">
                  <c:v>Counties</c:v>
                </c:pt>
              </c:strCache>
            </c:strRef>
          </c:tx>
          <c:spPr>
            <a:solidFill>
              <a:srgbClr val="00B050"/>
            </a:solidFill>
            <a:ln>
              <a:noFill/>
            </a:ln>
          </c:spPr>
          <c:invertIfNegative val="0"/>
          <c:cat>
            <c:numRef>
              <c:f>'Figure 5.2'!$B$2:$K$2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5.2'!$B$4:$K$4</c:f>
              <c:numCache>
                <c:formatCode>_(* #,##0_);_(* \(#,##0\);_(* "-"??_);_(@_)</c:formatCode>
                <c:ptCount val="10"/>
                <c:pt idx="0">
                  <c:v>629042000</c:v>
                </c:pt>
                <c:pt idx="1">
                  <c:v>170960000</c:v>
                </c:pt>
                <c:pt idx="2">
                  <c:v>295810000</c:v>
                </c:pt>
                <c:pt idx="3">
                  <c:v>341675000</c:v>
                </c:pt>
                <c:pt idx="4">
                  <c:v>618414000</c:v>
                </c:pt>
                <c:pt idx="5">
                  <c:v>192921549</c:v>
                </c:pt>
                <c:pt idx="6">
                  <c:v>1001305000</c:v>
                </c:pt>
                <c:pt idx="7">
                  <c:v>300373000</c:v>
                </c:pt>
                <c:pt idx="8">
                  <c:v>406223000</c:v>
                </c:pt>
                <c:pt idx="9">
                  <c:v>526180000</c:v>
                </c:pt>
              </c:numCache>
            </c:numRef>
          </c:val>
          <c:extLst>
            <c:ext xmlns:c16="http://schemas.microsoft.com/office/drawing/2014/chart" uri="{C3380CC4-5D6E-409C-BE32-E72D297353CC}">
              <c16:uniqueId val="{00000001-AD9B-4126-A3DF-58A8C947D09D}"/>
            </c:ext>
          </c:extLst>
        </c:ser>
        <c:ser>
          <c:idx val="2"/>
          <c:order val="2"/>
          <c:tx>
            <c:strRef>
              <c:f>'Figure 5.2'!$A$5</c:f>
              <c:strCache>
                <c:ptCount val="1"/>
                <c:pt idx="0">
                  <c:v>Health/Hospital Districts and Authorities</c:v>
                </c:pt>
              </c:strCache>
            </c:strRef>
          </c:tx>
          <c:spPr>
            <a:solidFill>
              <a:srgbClr val="0070C0"/>
            </a:solidFill>
            <a:ln>
              <a:noFill/>
            </a:ln>
          </c:spPr>
          <c:invertIfNegative val="0"/>
          <c:cat>
            <c:numRef>
              <c:f>'Figure 5.2'!$B$2:$K$2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5.2'!$B$5:$K$5</c:f>
              <c:numCache>
                <c:formatCode>General</c:formatCode>
                <c:ptCount val="10"/>
                <c:pt idx="0" formatCode="_(* #,##0_);_(* \(#,##0\);_(* &quot;-&quot;??_);_(@_)">
                  <c:v>134290000</c:v>
                </c:pt>
                <c:pt idx="3" formatCode="_(* #,##0_);_(* \(#,##0\);_(* &quot;-&quot;??_);_(@_)">
                  <c:v>81315000</c:v>
                </c:pt>
                <c:pt idx="5" formatCode="_(* #,##0_);_(* \(#,##0\);_(* &quot;-&quot;??_);_(@_)">
                  <c:v>283565000</c:v>
                </c:pt>
                <c:pt idx="7" formatCode="_(* #,##0_);_(* \(#,##0\);_(* &quot;-&quot;??_);_(@_)">
                  <c:v>175730000</c:v>
                </c:pt>
                <c:pt idx="9" formatCode="_(* #,##0_);_(* \(#,##0\);_(* &quot;-&quot;??_);_(@_)">
                  <c:v>76385000</c:v>
                </c:pt>
              </c:numCache>
            </c:numRef>
          </c:val>
          <c:extLst>
            <c:ext xmlns:c16="http://schemas.microsoft.com/office/drawing/2014/chart" uri="{C3380CC4-5D6E-409C-BE32-E72D297353CC}">
              <c16:uniqueId val="{00000002-AD9B-4126-A3DF-58A8C947D09D}"/>
            </c:ext>
          </c:extLst>
        </c:ser>
        <c:dLbls>
          <c:showLegendKey val="0"/>
          <c:showVal val="0"/>
          <c:showCatName val="0"/>
          <c:showSerName val="0"/>
          <c:showPercent val="0"/>
          <c:showBubbleSize val="0"/>
        </c:dLbls>
        <c:gapWidth val="150"/>
        <c:overlap val="100"/>
        <c:axId val="981528384"/>
        <c:axId val="1"/>
      </c:barChart>
      <c:catAx>
        <c:axId val="981528384"/>
        <c:scaling>
          <c:orientation val="minMax"/>
        </c:scaling>
        <c:delete val="0"/>
        <c:axPos val="b"/>
        <c:numFmt formatCode="General" sourceLinked="1"/>
        <c:majorTickMark val="out"/>
        <c:minorTickMark val="none"/>
        <c:tickLblPos val="nextTo"/>
        <c:txPr>
          <a:bodyPr rot="0" vert="horz"/>
          <a:lstStyle/>
          <a:p>
            <a:pPr>
              <a:defRPr sz="11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scaling>
        <c:delete val="0"/>
        <c:axPos val="l"/>
        <c:majorGridlines>
          <c:spPr>
            <a:ln>
              <a:solidFill>
                <a:schemeClr val="tx1"/>
              </a:solidFill>
            </a:ln>
          </c:spPr>
        </c:majorGridlines>
        <c:numFmt formatCode="\$#,##0.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981528384"/>
        <c:crosses val="autoZero"/>
        <c:crossBetween val="between"/>
        <c:minorUnit val="100000000"/>
        <c:dispUnits>
          <c:builtInUnit val="billions"/>
        </c:dispUnits>
      </c:valAx>
      <c:spPr>
        <a:noFill/>
        <a:ln w="25400">
          <a:noFill/>
        </a:ln>
      </c:spPr>
    </c:plotArea>
    <c:legend>
      <c:legendPos val="b"/>
      <c:layout>
        <c:manualLayout>
          <c:xMode val="edge"/>
          <c:yMode val="edge"/>
          <c:x val="5.1387487247221489E-3"/>
          <c:y val="0.79921234194745783"/>
          <c:w val="0.99794500234104133"/>
          <c:h val="8.6367712672987457E-2"/>
        </c:manualLayout>
      </c:layout>
      <c:overlay val="0"/>
      <c:txPr>
        <a:bodyPr/>
        <a:lstStyle/>
        <a:p>
          <a:pPr>
            <a:defRPr sz="1200" b="0" i="0" u="none" strike="noStrike" baseline="0">
              <a:solidFill>
                <a:srgbClr val="000000"/>
              </a:solidFill>
              <a:latin typeface="Garamond"/>
              <a:ea typeface="Garamond"/>
              <a:cs typeface="Garamond"/>
            </a:defRPr>
          </a:pPr>
          <a:endParaRPr lang="en-US"/>
        </a:p>
      </c:txPr>
    </c:legend>
    <c:plotVisOnly val="1"/>
    <c:dispBlanksAs val="gap"/>
    <c:showDLblsOverMax val="0"/>
  </c:chart>
  <c:spPr>
    <a:solidFill>
      <a:schemeClr val="bg1"/>
    </a:solidFill>
    <a:ln>
      <a:solidFill>
        <a:schemeClr val="tx1"/>
      </a:solid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084103763598059E-2"/>
          <c:y val="0.17101054287405992"/>
          <c:w val="0.91078215895228221"/>
          <c:h val="0.57999622295808073"/>
        </c:manualLayout>
      </c:layout>
      <c:areaChart>
        <c:grouping val="stacked"/>
        <c:varyColors val="0"/>
        <c:ser>
          <c:idx val="0"/>
          <c:order val="0"/>
          <c:tx>
            <c:strRef>
              <c:f>'Figure 5.1'!$B$4</c:f>
              <c:strCache>
                <c:ptCount val="1"/>
                <c:pt idx="0">
                  <c:v>Health/Hospital Districts and Authorities</c:v>
                </c:pt>
              </c:strCache>
            </c:strRef>
          </c:tx>
          <c:spPr>
            <a:solidFill>
              <a:srgbClr val="0070C0"/>
            </a:solidFill>
          </c:spPr>
          <c:cat>
            <c:numRef>
              <c:f>'Figure 5.1'!$C$3:$L$3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5.1'!$C$4:$L$4</c:f>
              <c:numCache>
                <c:formatCode>_(* #,##0_);_(* \(#,##0\);_(* "-"??_);_(@_)</c:formatCode>
                <c:ptCount val="10"/>
                <c:pt idx="0">
                  <c:v>898265000</c:v>
                </c:pt>
                <c:pt idx="1">
                  <c:v>882560000</c:v>
                </c:pt>
                <c:pt idx="2">
                  <c:v>864825000</c:v>
                </c:pt>
                <c:pt idx="3">
                  <c:v>897215000</c:v>
                </c:pt>
                <c:pt idx="4">
                  <c:v>652265000</c:v>
                </c:pt>
                <c:pt idx="5">
                  <c:v>895735000</c:v>
                </c:pt>
                <c:pt idx="6">
                  <c:v>642735000</c:v>
                </c:pt>
                <c:pt idx="7">
                  <c:v>628115000</c:v>
                </c:pt>
                <c:pt idx="8">
                  <c:v>607975000</c:v>
                </c:pt>
                <c:pt idx="9">
                  <c:v>667645000</c:v>
                </c:pt>
              </c:numCache>
            </c:numRef>
          </c:val>
          <c:extLst>
            <c:ext xmlns:c16="http://schemas.microsoft.com/office/drawing/2014/chart" uri="{C3380CC4-5D6E-409C-BE32-E72D297353CC}">
              <c16:uniqueId val="{00000000-9F3A-491C-83CA-1D548FFC825D}"/>
            </c:ext>
          </c:extLst>
        </c:ser>
        <c:ser>
          <c:idx val="1"/>
          <c:order val="1"/>
          <c:tx>
            <c:strRef>
              <c:f>'Figure 5.1'!$B$5</c:f>
              <c:strCache>
                <c:ptCount val="1"/>
                <c:pt idx="0">
                  <c:v>Cities</c:v>
                </c:pt>
              </c:strCache>
            </c:strRef>
          </c:tx>
          <c:spPr>
            <a:solidFill>
              <a:srgbClr val="DD0806"/>
            </a:solidFill>
            <a:ln w="25400">
              <a:noFill/>
            </a:ln>
          </c:spPr>
          <c:cat>
            <c:numRef>
              <c:f>'Figure 5.1'!$C$3:$L$3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5.1'!$C$5:$L$5</c:f>
              <c:numCache>
                <c:formatCode>_(* #,##0_);_(* \(#,##0\);_(* "-"??_);_(@_)</c:formatCode>
                <c:ptCount val="10"/>
                <c:pt idx="0">
                  <c:v>9414721131.0899982</c:v>
                </c:pt>
                <c:pt idx="1">
                  <c:v>10164414114.6</c:v>
                </c:pt>
                <c:pt idx="2">
                  <c:v>10326102190.719999</c:v>
                </c:pt>
                <c:pt idx="3">
                  <c:v>10189497171.609999</c:v>
                </c:pt>
                <c:pt idx="4">
                  <c:v>10874177974.050001</c:v>
                </c:pt>
                <c:pt idx="5">
                  <c:v>11199797903.820002</c:v>
                </c:pt>
                <c:pt idx="6">
                  <c:v>12437598741.690002</c:v>
                </c:pt>
                <c:pt idx="7">
                  <c:v>12515705925.779999</c:v>
                </c:pt>
                <c:pt idx="8">
                  <c:v>13657314299.060001</c:v>
                </c:pt>
                <c:pt idx="9">
                  <c:v>15383428224.539999</c:v>
                </c:pt>
              </c:numCache>
            </c:numRef>
          </c:val>
          <c:extLst>
            <c:ext xmlns:c16="http://schemas.microsoft.com/office/drawing/2014/chart" uri="{C3380CC4-5D6E-409C-BE32-E72D297353CC}">
              <c16:uniqueId val="{00000001-9F3A-491C-83CA-1D548FFC825D}"/>
            </c:ext>
          </c:extLst>
        </c:ser>
        <c:ser>
          <c:idx val="2"/>
          <c:order val="2"/>
          <c:tx>
            <c:strRef>
              <c:f>'Figure 5.1'!$B$6</c:f>
              <c:strCache>
                <c:ptCount val="1"/>
                <c:pt idx="0">
                  <c:v>Counties</c:v>
                </c:pt>
              </c:strCache>
            </c:strRef>
          </c:tx>
          <c:spPr>
            <a:solidFill>
              <a:srgbClr val="92D050"/>
            </a:solidFill>
            <a:ln w="12700">
              <a:solidFill>
                <a:srgbClr val="808000"/>
              </a:solidFill>
              <a:prstDash val="solid"/>
            </a:ln>
          </c:spPr>
          <c:cat>
            <c:numRef>
              <c:f>'Figure 5.1'!$C$3:$L$3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'Figure 5.1'!$C$6:$L$6</c:f>
              <c:numCache>
                <c:formatCode>_(* #,##0_);_(* \(#,##0\);_(* "-"??_);_(@_)</c:formatCode>
                <c:ptCount val="10"/>
                <c:pt idx="0">
                  <c:v>2650534307.1300001</c:v>
                </c:pt>
                <c:pt idx="1">
                  <c:v>2627582049.6099997</c:v>
                </c:pt>
                <c:pt idx="2">
                  <c:v>2473625264.0999999</c:v>
                </c:pt>
                <c:pt idx="3">
                  <c:v>2112470264.0999999</c:v>
                </c:pt>
                <c:pt idx="4">
                  <c:v>2566048264.0999999</c:v>
                </c:pt>
                <c:pt idx="5">
                  <c:v>2113783667.3599999</c:v>
                </c:pt>
                <c:pt idx="6">
                  <c:v>2923286009.6699996</c:v>
                </c:pt>
                <c:pt idx="7">
                  <c:v>2703735643.3800001</c:v>
                </c:pt>
                <c:pt idx="8">
                  <c:v>2882253141.79</c:v>
                </c:pt>
                <c:pt idx="9">
                  <c:v>3157252692.3699999</c:v>
                </c:pt>
              </c:numCache>
            </c:numRef>
          </c:val>
          <c:extLst>
            <c:ext xmlns:c16="http://schemas.microsoft.com/office/drawing/2014/chart" uri="{C3380CC4-5D6E-409C-BE32-E72D297353CC}">
              <c16:uniqueId val="{00000002-9F3A-491C-83CA-1D548FFC825D}"/>
            </c:ext>
          </c:extLst>
        </c:ser>
        <c:dLbls>
          <c:showLegendKey val="0"/>
          <c:showVal val="0"/>
          <c:showCatName val="0"/>
          <c:showSerName val="0"/>
          <c:showPercent val="0"/>
          <c:showBubbleSize val="0"/>
        </c:dLbls>
        <c:axId val="981527728"/>
        <c:axId val="1"/>
      </c:areaChart>
      <c:catAx>
        <c:axId val="981527728"/>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0"/>
        <c:lblAlgn val="ctr"/>
        <c:lblOffset val="100"/>
        <c:noMultiLvlLbl val="0"/>
      </c:catAx>
      <c:valAx>
        <c:axId val="1"/>
        <c:scaling>
          <c:orientation val="minMax"/>
          <c:max val="20000000000"/>
        </c:scaling>
        <c:delete val="0"/>
        <c:axPos val="l"/>
        <c:majorGridlines/>
        <c:numFmt formatCode="\$#,##0" sourceLinked="0"/>
        <c:majorTickMark val="out"/>
        <c:minorTickMark val="none"/>
        <c:tickLblPos val="nextTo"/>
        <c:txPr>
          <a:bodyPr rot="0" vert="horz"/>
          <a:lstStyle/>
          <a:p>
            <a:pPr>
              <a:defRPr sz="1400" b="0" i="0" u="none" strike="noStrike" baseline="0">
                <a:solidFill>
                  <a:srgbClr val="000000"/>
                </a:solidFill>
                <a:latin typeface="Garamond"/>
                <a:ea typeface="Garamond"/>
                <a:cs typeface="Garamond"/>
              </a:defRPr>
            </a:pPr>
            <a:endParaRPr lang="en-US"/>
          </a:p>
        </c:txPr>
        <c:crossAx val="981527728"/>
        <c:crosses val="autoZero"/>
        <c:crossBetween val="midCat"/>
        <c:dispUnits>
          <c:builtInUnit val="billions"/>
        </c:dispUnits>
      </c:valAx>
    </c:plotArea>
    <c:legend>
      <c:legendPos val="b"/>
      <c:layout>
        <c:manualLayout>
          <c:xMode val="edge"/>
          <c:yMode val="edge"/>
          <c:x val="0.14580542743440073"/>
          <c:y val="0.79509617967458779"/>
          <c:w val="0.69561677362552155"/>
          <c:h val="9.0237519632993521E-2"/>
        </c:manualLayout>
      </c:layout>
      <c:overlay val="0"/>
      <c:txPr>
        <a:bodyPr/>
        <a:lstStyle/>
        <a:p>
          <a:pPr>
            <a:defRPr sz="1200" b="0" i="0" u="none" strike="noStrike" baseline="0">
              <a:solidFill>
                <a:srgbClr val="000000"/>
              </a:solidFill>
              <a:latin typeface="Garamond"/>
              <a:ea typeface="Garamond"/>
              <a:cs typeface="Garamond"/>
            </a:defRPr>
          </a:pPr>
          <a:endParaRPr lang="en-US"/>
        </a:p>
      </c:txPr>
    </c:legend>
    <c:plotVisOnly val="1"/>
    <c:dispBlanksAs val="zero"/>
    <c:showDLblsOverMax val="0"/>
  </c:chart>
  <c:spPr>
    <a:solidFill>
      <a:schemeClr val="bg1"/>
    </a:solidFill>
    <a:ln>
      <a:solidFill>
        <a:schemeClr val="tx1"/>
      </a:solid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98FEB-4617-40A4-932C-0AA8A01B33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FEB72A-9324-466D-9409-3122C4F758AE}">
      <dgm:prSet phldrT="[Text]" custT="1"/>
      <dgm:spPr>
        <a:solidFill>
          <a:srgbClr val="868686">
            <a:alpha val="25098"/>
          </a:srgbClr>
        </a:solidFill>
        <a:ln w="6350">
          <a:solidFill>
            <a:schemeClr val="bg2"/>
          </a:solidFill>
        </a:ln>
      </dgm:spPr>
      <dgm:t>
        <a:bodyPr/>
        <a:lstStyle/>
        <a:p>
          <a:r>
            <a:rPr lang="en-US" sz="2000" dirty="0">
              <a:solidFill>
                <a:schemeClr val="tx1"/>
              </a:solidFill>
            </a:rPr>
            <a:t>Approvals</a:t>
          </a:r>
        </a:p>
      </dgm:t>
    </dgm:pt>
    <dgm:pt modelId="{DAD99222-D303-411D-A978-FF911CAEFBCE}" type="parTrans" cxnId="{AE94A51D-2633-4722-A3A1-26442441CEC3}">
      <dgm:prSet/>
      <dgm:spPr/>
      <dgm:t>
        <a:bodyPr/>
        <a:lstStyle/>
        <a:p>
          <a:endParaRPr lang="en-US"/>
        </a:p>
      </dgm:t>
    </dgm:pt>
    <dgm:pt modelId="{545D4612-AE3C-4016-8CA7-0C073029680F}" type="sibTrans" cxnId="{AE94A51D-2633-4722-A3A1-26442441CEC3}">
      <dgm:prSet/>
      <dgm:spPr/>
      <dgm:t>
        <a:bodyPr/>
        <a:lstStyle/>
        <a:p>
          <a:endParaRPr lang="en-US"/>
        </a:p>
      </dgm:t>
    </dgm:pt>
    <dgm:pt modelId="{1C5E91AE-A2A8-4661-A614-E52424FC7427}">
      <dgm:prSet phldrT="[Text]" custT="1"/>
      <dgm:spPr>
        <a:solidFill>
          <a:schemeClr val="accent3">
            <a:alpha val="90000"/>
          </a:schemeClr>
        </a:solidFill>
        <a:ln w="6350">
          <a:solidFill>
            <a:schemeClr val="tx2">
              <a:alpha val="90000"/>
            </a:schemeClr>
          </a:solidFill>
        </a:ln>
      </dgm:spPr>
      <dgm:t>
        <a:bodyPr lIns="91440" rIns="0"/>
        <a:lstStyle/>
        <a:p>
          <a:r>
            <a:rPr lang="en-US" sz="2000" dirty="0"/>
            <a:t>Specific project in statute or appropriations bill</a:t>
          </a:r>
        </a:p>
      </dgm:t>
    </dgm:pt>
    <dgm:pt modelId="{9E710486-92C3-492F-812F-B293E7F8E886}" type="parTrans" cxnId="{0F1CACA7-AA5C-4398-B3AE-39ED0B90ED31}">
      <dgm:prSet/>
      <dgm:spPr/>
      <dgm:t>
        <a:bodyPr/>
        <a:lstStyle/>
        <a:p>
          <a:endParaRPr lang="en-US"/>
        </a:p>
      </dgm:t>
    </dgm:pt>
    <dgm:pt modelId="{72E8EA8B-3375-4C1D-9965-9082582BCBDE}" type="sibTrans" cxnId="{0F1CACA7-AA5C-4398-B3AE-39ED0B90ED31}">
      <dgm:prSet/>
      <dgm:spPr/>
      <dgm:t>
        <a:bodyPr/>
        <a:lstStyle/>
        <a:p>
          <a:endParaRPr lang="en-US"/>
        </a:p>
      </dgm:t>
    </dgm:pt>
    <dgm:pt modelId="{A6F73FF7-7814-4536-BE2B-90466825C35D}">
      <dgm:prSet phldrT="[Text]" custT="1"/>
      <dgm:spPr>
        <a:solidFill>
          <a:srgbClr val="868686">
            <a:alpha val="25098"/>
          </a:srgbClr>
        </a:solidFill>
        <a:ln w="6350">
          <a:solidFill>
            <a:schemeClr val="bg2"/>
          </a:solidFill>
        </a:ln>
      </dgm:spPr>
      <dgm:t>
        <a:bodyPr/>
        <a:lstStyle/>
        <a:p>
          <a:r>
            <a:rPr lang="en-US" sz="2000" dirty="0">
              <a:solidFill>
                <a:schemeClr val="tx1"/>
              </a:solidFill>
            </a:rPr>
            <a:t>Appropriations</a:t>
          </a:r>
        </a:p>
      </dgm:t>
    </dgm:pt>
    <dgm:pt modelId="{E107BA5C-207F-49FC-8DBA-93C14D79596B}" type="parTrans" cxnId="{26AC87F5-5B9B-4C84-951C-0A9CE97B3FB9}">
      <dgm:prSet/>
      <dgm:spPr/>
      <dgm:t>
        <a:bodyPr/>
        <a:lstStyle/>
        <a:p>
          <a:endParaRPr lang="en-US"/>
        </a:p>
      </dgm:t>
    </dgm:pt>
    <dgm:pt modelId="{C8CE6500-9E76-4170-8B57-1FA4AB6A18BE}" type="sibTrans" cxnId="{26AC87F5-5B9B-4C84-951C-0A9CE97B3FB9}">
      <dgm:prSet/>
      <dgm:spPr/>
      <dgm:t>
        <a:bodyPr/>
        <a:lstStyle/>
        <a:p>
          <a:endParaRPr lang="en-US"/>
        </a:p>
      </dgm:t>
    </dgm:pt>
    <dgm:pt modelId="{918FC85A-2283-4B22-AC57-8A0760798A2B}">
      <dgm:prSet phldrT="[Text]" custT="1"/>
      <dgm:spPr>
        <a:solidFill>
          <a:schemeClr val="accent3">
            <a:alpha val="90000"/>
          </a:schemeClr>
        </a:solidFill>
        <a:ln w="6350">
          <a:solidFill>
            <a:schemeClr val="tx2">
              <a:alpha val="90000"/>
            </a:schemeClr>
          </a:solidFill>
        </a:ln>
      </dgm:spPr>
      <dgm:t>
        <a:bodyPr lIns="91440" rIns="0"/>
        <a:lstStyle/>
        <a:p>
          <a:r>
            <a:rPr lang="en-US" sz="2000" dirty="0"/>
            <a:t>To use bond proceeds</a:t>
          </a:r>
        </a:p>
      </dgm:t>
    </dgm:pt>
    <dgm:pt modelId="{3F4A9E95-0977-4E25-B770-C38ECC06511D}" type="parTrans" cxnId="{C973B373-F137-4B7D-A69D-6EA7AF606175}">
      <dgm:prSet/>
      <dgm:spPr/>
      <dgm:t>
        <a:bodyPr/>
        <a:lstStyle/>
        <a:p>
          <a:endParaRPr lang="en-US"/>
        </a:p>
      </dgm:t>
    </dgm:pt>
    <dgm:pt modelId="{D649DD27-37F7-4036-BFCD-92269666CF36}" type="sibTrans" cxnId="{C973B373-F137-4B7D-A69D-6EA7AF606175}">
      <dgm:prSet/>
      <dgm:spPr/>
      <dgm:t>
        <a:bodyPr/>
        <a:lstStyle/>
        <a:p>
          <a:endParaRPr lang="en-US"/>
        </a:p>
      </dgm:t>
    </dgm:pt>
    <dgm:pt modelId="{35799765-076B-4C6E-9C53-21A0431B7E2C}">
      <dgm:prSet phldrT="[Text]" custT="1"/>
      <dgm:spPr>
        <a:solidFill>
          <a:schemeClr val="accent3">
            <a:alpha val="90000"/>
          </a:schemeClr>
        </a:solidFill>
        <a:ln w="6350">
          <a:solidFill>
            <a:schemeClr val="tx2">
              <a:alpha val="90000"/>
            </a:schemeClr>
          </a:solidFill>
        </a:ln>
      </dgm:spPr>
      <dgm:t>
        <a:bodyPr lIns="91440" rIns="0"/>
        <a:lstStyle/>
        <a:p>
          <a:r>
            <a:rPr lang="en-US" sz="2000" dirty="0"/>
            <a:t>Amounts sufficient to pay debt service </a:t>
          </a:r>
        </a:p>
      </dgm:t>
    </dgm:pt>
    <dgm:pt modelId="{C2D3DF70-6D33-4DF2-8AA9-1FDAAE2EF44B}" type="parTrans" cxnId="{FED21558-F83D-409F-A6D1-3D8C7F852CDD}">
      <dgm:prSet/>
      <dgm:spPr/>
      <dgm:t>
        <a:bodyPr/>
        <a:lstStyle/>
        <a:p>
          <a:endParaRPr lang="en-US"/>
        </a:p>
      </dgm:t>
    </dgm:pt>
    <dgm:pt modelId="{397D5F25-B880-4BFA-9B31-288C67F8E2EC}" type="sibTrans" cxnId="{FED21558-F83D-409F-A6D1-3D8C7F852CDD}">
      <dgm:prSet/>
      <dgm:spPr/>
      <dgm:t>
        <a:bodyPr/>
        <a:lstStyle/>
        <a:p>
          <a:endParaRPr lang="en-US"/>
        </a:p>
      </dgm:t>
    </dgm:pt>
    <dgm:pt modelId="{33E41D16-F2A6-4D24-A349-F22428B14084}">
      <dgm:prSet phldrT="[Text]" custT="1"/>
      <dgm:spPr>
        <a:solidFill>
          <a:schemeClr val="accent3">
            <a:alpha val="90000"/>
          </a:schemeClr>
        </a:solidFill>
        <a:ln w="6350">
          <a:solidFill>
            <a:schemeClr val="tx2">
              <a:alpha val="90000"/>
            </a:schemeClr>
          </a:solidFill>
        </a:ln>
      </dgm:spPr>
      <dgm:t>
        <a:bodyPr lIns="91440" rIns="0"/>
        <a:lstStyle/>
        <a:p>
          <a:r>
            <a:rPr lang="en-US" sz="2000" dirty="0"/>
            <a:t>Use of bond proceeds</a:t>
          </a:r>
        </a:p>
      </dgm:t>
    </dgm:pt>
    <dgm:pt modelId="{C849676F-8B7B-40B9-8ADF-B75692477F6E}" type="parTrans" cxnId="{5E3FD742-34DA-48C8-87A2-8476DBA62518}">
      <dgm:prSet/>
      <dgm:spPr/>
      <dgm:t>
        <a:bodyPr/>
        <a:lstStyle/>
        <a:p>
          <a:endParaRPr lang="en-US"/>
        </a:p>
      </dgm:t>
    </dgm:pt>
    <dgm:pt modelId="{349E147C-595F-4492-962E-0270EC7CF817}" type="sibTrans" cxnId="{5E3FD742-34DA-48C8-87A2-8476DBA62518}">
      <dgm:prSet/>
      <dgm:spPr/>
      <dgm:t>
        <a:bodyPr/>
        <a:lstStyle/>
        <a:p>
          <a:endParaRPr lang="en-US"/>
        </a:p>
      </dgm:t>
    </dgm:pt>
    <dgm:pt modelId="{6BD37F42-4AD5-4463-86F0-2CFA90BC8E81}">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D327911E-FD6F-4F18-82C1-624776E20118}" type="parTrans" cxnId="{5144F17D-AF2C-4E8C-9CFB-C83014A0F043}">
      <dgm:prSet/>
      <dgm:spPr/>
      <dgm:t>
        <a:bodyPr/>
        <a:lstStyle/>
        <a:p>
          <a:endParaRPr lang="en-US"/>
        </a:p>
      </dgm:t>
    </dgm:pt>
    <dgm:pt modelId="{9B8B1995-A69E-4327-83D2-CB61DD1F9EE8}" type="sibTrans" cxnId="{5144F17D-AF2C-4E8C-9CFB-C83014A0F043}">
      <dgm:prSet/>
      <dgm:spPr/>
      <dgm:t>
        <a:bodyPr/>
        <a:lstStyle/>
        <a:p>
          <a:endParaRPr lang="en-US"/>
        </a:p>
      </dgm:t>
    </dgm:pt>
    <dgm:pt modelId="{2FF268BD-839F-4A65-9C0E-EB247C63F0DF}" type="pres">
      <dgm:prSet presAssocID="{D8C98FEB-4617-40A4-932C-0AA8A01B33B7}" presName="Name0" presStyleCnt="0">
        <dgm:presLayoutVars>
          <dgm:dir/>
          <dgm:animLvl val="lvl"/>
          <dgm:resizeHandles val="exact"/>
        </dgm:presLayoutVars>
      </dgm:prSet>
      <dgm:spPr/>
    </dgm:pt>
    <dgm:pt modelId="{154DC580-478B-4941-9B8C-5086B0551D6F}" type="pres">
      <dgm:prSet presAssocID="{ADFEB72A-9324-466D-9409-3122C4F758AE}" presName="composite" presStyleCnt="0"/>
      <dgm:spPr/>
    </dgm:pt>
    <dgm:pt modelId="{A7DF2022-117E-442A-B9D9-0D8935B623CE}" type="pres">
      <dgm:prSet presAssocID="{ADFEB72A-9324-466D-9409-3122C4F758AE}" presName="parTx" presStyleLbl="alignNode1" presStyleIdx="0" presStyleCnt="2" custScaleX="110704" custScaleY="74405">
        <dgm:presLayoutVars>
          <dgm:chMax val="0"/>
          <dgm:chPref val="0"/>
          <dgm:bulletEnabled val="1"/>
        </dgm:presLayoutVars>
      </dgm:prSet>
      <dgm:spPr/>
    </dgm:pt>
    <dgm:pt modelId="{F2C33B59-C575-4481-B73F-D454FC695553}" type="pres">
      <dgm:prSet presAssocID="{ADFEB72A-9324-466D-9409-3122C4F758AE}" presName="desTx" presStyleLbl="alignAccFollowNode1" presStyleIdx="0" presStyleCnt="2" custScaleX="110338">
        <dgm:presLayoutVars>
          <dgm:bulletEnabled val="1"/>
        </dgm:presLayoutVars>
      </dgm:prSet>
      <dgm:spPr/>
    </dgm:pt>
    <dgm:pt modelId="{5DBEDAF8-2B82-4A2C-92B7-76D3E1491C95}" type="pres">
      <dgm:prSet presAssocID="{545D4612-AE3C-4016-8CA7-0C073029680F}" presName="space" presStyleCnt="0"/>
      <dgm:spPr/>
    </dgm:pt>
    <dgm:pt modelId="{9CB207E6-6195-4AFB-9F69-B579823EBD64}" type="pres">
      <dgm:prSet presAssocID="{A6F73FF7-7814-4536-BE2B-90466825C35D}" presName="composite" presStyleCnt="0"/>
      <dgm:spPr/>
    </dgm:pt>
    <dgm:pt modelId="{467DB20B-EDDF-4BF3-9366-377937596E1E}" type="pres">
      <dgm:prSet presAssocID="{A6F73FF7-7814-4536-BE2B-90466825C35D}" presName="parTx" presStyleLbl="alignNode1" presStyleIdx="1" presStyleCnt="2" custScaleY="85129">
        <dgm:presLayoutVars>
          <dgm:chMax val="0"/>
          <dgm:chPref val="0"/>
          <dgm:bulletEnabled val="1"/>
        </dgm:presLayoutVars>
      </dgm:prSet>
      <dgm:spPr/>
    </dgm:pt>
    <dgm:pt modelId="{8E8967AB-1FB0-441F-8085-996A26E97FC6}" type="pres">
      <dgm:prSet presAssocID="{A6F73FF7-7814-4536-BE2B-90466825C35D}" presName="desTx" presStyleLbl="alignAccFollowNode1" presStyleIdx="1" presStyleCnt="2">
        <dgm:presLayoutVars>
          <dgm:bulletEnabled val="1"/>
        </dgm:presLayoutVars>
      </dgm:prSet>
      <dgm:spPr/>
    </dgm:pt>
  </dgm:ptLst>
  <dgm:cxnLst>
    <dgm:cxn modelId="{AE94A51D-2633-4722-A3A1-26442441CEC3}" srcId="{D8C98FEB-4617-40A4-932C-0AA8A01B33B7}" destId="{ADFEB72A-9324-466D-9409-3122C4F758AE}" srcOrd="0" destOrd="0" parTransId="{DAD99222-D303-411D-A978-FF911CAEFBCE}" sibTransId="{545D4612-AE3C-4016-8CA7-0C073029680F}"/>
    <dgm:cxn modelId="{F7D84F60-C587-4B3D-B9B1-8F1E5F92B951}" type="presOf" srcId="{D8C98FEB-4617-40A4-932C-0AA8A01B33B7}" destId="{2FF268BD-839F-4A65-9C0E-EB247C63F0DF}" srcOrd="0" destOrd="0" presId="urn:microsoft.com/office/officeart/2005/8/layout/hList1"/>
    <dgm:cxn modelId="{5E3FD742-34DA-48C8-87A2-8476DBA62518}" srcId="{ADFEB72A-9324-466D-9409-3122C4F758AE}" destId="{33E41D16-F2A6-4D24-A349-F22428B14084}" srcOrd="1" destOrd="0" parTransId="{C849676F-8B7B-40B9-8ADF-B75692477F6E}" sibTransId="{349E147C-595F-4492-962E-0270EC7CF817}"/>
    <dgm:cxn modelId="{A2733D6F-8372-4A2E-B57B-D48E05EDD0F4}" type="presOf" srcId="{33E41D16-F2A6-4D24-A349-F22428B14084}" destId="{F2C33B59-C575-4481-B73F-D454FC695553}" srcOrd="0" destOrd="1" presId="urn:microsoft.com/office/officeart/2005/8/layout/hList1"/>
    <dgm:cxn modelId="{C973B373-F137-4B7D-A69D-6EA7AF606175}" srcId="{A6F73FF7-7814-4536-BE2B-90466825C35D}" destId="{918FC85A-2283-4B22-AC57-8A0760798A2B}" srcOrd="0" destOrd="0" parTransId="{3F4A9E95-0977-4E25-B770-C38ECC06511D}" sibTransId="{D649DD27-37F7-4036-BFCD-92269666CF36}"/>
    <dgm:cxn modelId="{FED21558-F83D-409F-A6D1-3D8C7F852CDD}" srcId="{A6F73FF7-7814-4536-BE2B-90466825C35D}" destId="{35799765-076B-4C6E-9C53-21A0431B7E2C}" srcOrd="1" destOrd="0" parTransId="{C2D3DF70-6D33-4DF2-8AA9-1FDAAE2EF44B}" sibTransId="{397D5F25-B880-4BFA-9B31-288C67F8E2EC}"/>
    <dgm:cxn modelId="{5144F17D-AF2C-4E8C-9CFB-C83014A0F043}" srcId="{A6F73FF7-7814-4536-BE2B-90466825C35D}" destId="{6BD37F42-4AD5-4463-86F0-2CFA90BC8E81}" srcOrd="2" destOrd="0" parTransId="{D327911E-FD6F-4F18-82C1-624776E20118}" sibTransId="{9B8B1995-A69E-4327-83D2-CB61DD1F9EE8}"/>
    <dgm:cxn modelId="{1FB90F82-5C94-44C8-B303-D68A308C918B}" type="presOf" srcId="{918FC85A-2283-4B22-AC57-8A0760798A2B}" destId="{8E8967AB-1FB0-441F-8085-996A26E97FC6}" srcOrd="0" destOrd="0" presId="urn:microsoft.com/office/officeart/2005/8/layout/hList1"/>
    <dgm:cxn modelId="{0F1CACA7-AA5C-4398-B3AE-39ED0B90ED31}" srcId="{ADFEB72A-9324-466D-9409-3122C4F758AE}" destId="{1C5E91AE-A2A8-4661-A614-E52424FC7427}" srcOrd="0" destOrd="0" parTransId="{9E710486-92C3-492F-812F-B293E7F8E886}" sibTransId="{72E8EA8B-3375-4C1D-9965-9082582BCBDE}"/>
    <dgm:cxn modelId="{1ECE07BB-0289-4853-856C-8E53C447ED4E}" type="presOf" srcId="{6BD37F42-4AD5-4463-86F0-2CFA90BC8E81}" destId="{8E8967AB-1FB0-441F-8085-996A26E97FC6}" srcOrd="0" destOrd="2" presId="urn:microsoft.com/office/officeart/2005/8/layout/hList1"/>
    <dgm:cxn modelId="{F86EC9CE-84E3-4E94-B98D-11A3DA8F93DF}" type="presOf" srcId="{ADFEB72A-9324-466D-9409-3122C4F758AE}" destId="{A7DF2022-117E-442A-B9D9-0D8935B623CE}" srcOrd="0" destOrd="0" presId="urn:microsoft.com/office/officeart/2005/8/layout/hList1"/>
    <dgm:cxn modelId="{10E529DD-8EBC-4AC0-928A-ED2FE9DD2804}" type="presOf" srcId="{A6F73FF7-7814-4536-BE2B-90466825C35D}" destId="{467DB20B-EDDF-4BF3-9366-377937596E1E}" srcOrd="0" destOrd="0" presId="urn:microsoft.com/office/officeart/2005/8/layout/hList1"/>
    <dgm:cxn modelId="{5014F3E3-B1C1-476E-9935-392F58562DF1}" type="presOf" srcId="{35799765-076B-4C6E-9C53-21A0431B7E2C}" destId="{8E8967AB-1FB0-441F-8085-996A26E97FC6}" srcOrd="0" destOrd="1" presId="urn:microsoft.com/office/officeart/2005/8/layout/hList1"/>
    <dgm:cxn modelId="{3D0942E4-FF85-4554-914B-513B28837687}" type="presOf" srcId="{1C5E91AE-A2A8-4661-A614-E52424FC7427}" destId="{F2C33B59-C575-4481-B73F-D454FC695553}" srcOrd="0" destOrd="0" presId="urn:microsoft.com/office/officeart/2005/8/layout/hList1"/>
    <dgm:cxn modelId="{26AC87F5-5B9B-4C84-951C-0A9CE97B3FB9}" srcId="{D8C98FEB-4617-40A4-932C-0AA8A01B33B7}" destId="{A6F73FF7-7814-4536-BE2B-90466825C35D}" srcOrd="1" destOrd="0" parTransId="{E107BA5C-207F-49FC-8DBA-93C14D79596B}" sibTransId="{C8CE6500-9E76-4170-8B57-1FA4AB6A18BE}"/>
    <dgm:cxn modelId="{14F4C274-FBFC-4B31-837C-89CD5813556E}" type="presParOf" srcId="{2FF268BD-839F-4A65-9C0E-EB247C63F0DF}" destId="{154DC580-478B-4941-9B8C-5086B0551D6F}" srcOrd="0" destOrd="0" presId="urn:microsoft.com/office/officeart/2005/8/layout/hList1"/>
    <dgm:cxn modelId="{D114ED70-9F74-4D0E-8E26-566ED978AAF3}" type="presParOf" srcId="{154DC580-478B-4941-9B8C-5086B0551D6F}" destId="{A7DF2022-117E-442A-B9D9-0D8935B623CE}" srcOrd="0" destOrd="0" presId="urn:microsoft.com/office/officeart/2005/8/layout/hList1"/>
    <dgm:cxn modelId="{852ED943-4408-4558-A9E9-5BA2951EBC56}" type="presParOf" srcId="{154DC580-478B-4941-9B8C-5086B0551D6F}" destId="{F2C33B59-C575-4481-B73F-D454FC695553}" srcOrd="1" destOrd="0" presId="urn:microsoft.com/office/officeart/2005/8/layout/hList1"/>
    <dgm:cxn modelId="{741D6A3E-07D6-4927-B680-CD7C1C333377}" type="presParOf" srcId="{2FF268BD-839F-4A65-9C0E-EB247C63F0DF}" destId="{5DBEDAF8-2B82-4A2C-92B7-76D3E1491C95}" srcOrd="1" destOrd="0" presId="urn:microsoft.com/office/officeart/2005/8/layout/hList1"/>
    <dgm:cxn modelId="{6DE6B96C-43A7-4469-89D8-32D584480F75}" type="presParOf" srcId="{2FF268BD-839F-4A65-9C0E-EB247C63F0DF}" destId="{9CB207E6-6195-4AFB-9F69-B579823EBD64}" srcOrd="2" destOrd="0" presId="urn:microsoft.com/office/officeart/2005/8/layout/hList1"/>
    <dgm:cxn modelId="{F8AE09A7-389B-4FB9-9618-C29574F0A794}" type="presParOf" srcId="{9CB207E6-6195-4AFB-9F69-B579823EBD64}" destId="{467DB20B-EDDF-4BF3-9366-377937596E1E}" srcOrd="0" destOrd="0" presId="urn:microsoft.com/office/officeart/2005/8/layout/hList1"/>
    <dgm:cxn modelId="{ADCE24F8-0ED8-478F-9847-70AEB7B6E25C}" type="presParOf" srcId="{9CB207E6-6195-4AFB-9F69-B579823EBD64}" destId="{8E8967AB-1FB0-441F-8085-996A26E97F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9C8D6-3825-4405-BEBB-942DD742B1EB}" type="doc">
      <dgm:prSet loTypeId="urn:microsoft.com/office/officeart/2005/8/layout/hList1" loCatId="list" qsTypeId="urn:microsoft.com/office/officeart/2005/8/quickstyle/simple1" qsCatId="simple" csTypeId="urn:microsoft.com/office/officeart/2005/8/colors/accent1_2" csCatId="accent1" phldr="1"/>
      <dgm:spPr/>
    </dgm:pt>
    <dgm:pt modelId="{B0DDF5A3-FBD5-4D1E-AF42-6188C8DABDE8}">
      <dgm:prSet phldrT="[Text]"/>
      <dgm:spPr>
        <a:solidFill>
          <a:srgbClr val="868686">
            <a:alpha val="25098"/>
          </a:srgbClr>
        </a:solidFill>
        <a:ln w="3175">
          <a:solidFill>
            <a:schemeClr val="tx2"/>
          </a:solidFill>
        </a:ln>
      </dgm:spPr>
      <dgm:t>
        <a:bodyPr/>
        <a:lstStyle/>
        <a:p>
          <a:r>
            <a:rPr lang="en-US" dirty="0">
              <a:solidFill>
                <a:schemeClr val="tx1"/>
              </a:solidFill>
            </a:rPr>
            <a:t>Agency</a:t>
          </a:r>
        </a:p>
      </dgm:t>
    </dgm:pt>
    <dgm:pt modelId="{9147AA24-EB34-4330-9B87-2B1E21C33592}" type="parTrans" cxnId="{0F39F6BD-3E80-455F-8CCD-5FAB4FE2EBB8}">
      <dgm:prSet/>
      <dgm:spPr/>
      <dgm:t>
        <a:bodyPr/>
        <a:lstStyle/>
        <a:p>
          <a:endParaRPr lang="en-US"/>
        </a:p>
      </dgm:t>
    </dgm:pt>
    <dgm:pt modelId="{7AEC82A9-B5AD-48C6-8B56-65D452217177}" type="sibTrans" cxnId="{0F39F6BD-3E80-455F-8CCD-5FAB4FE2EBB8}">
      <dgm:prSet/>
      <dgm:spPr/>
      <dgm:t>
        <a:bodyPr/>
        <a:lstStyle/>
        <a:p>
          <a:endParaRPr lang="en-US"/>
        </a:p>
      </dgm:t>
    </dgm:pt>
    <dgm:pt modelId="{B16FF74B-DA98-4569-8243-C6E6EEB82461}">
      <dgm:prSet phldrT="[Text]"/>
      <dgm:spPr>
        <a:solidFill>
          <a:srgbClr val="868686">
            <a:alpha val="25098"/>
          </a:srgbClr>
        </a:solidFill>
        <a:ln w="3175">
          <a:solidFill>
            <a:schemeClr val="tx2"/>
          </a:solidFill>
        </a:ln>
      </dgm:spPr>
      <dgm:t>
        <a:bodyPr/>
        <a:lstStyle/>
        <a:p>
          <a:r>
            <a:rPr lang="en-US" dirty="0">
              <a:solidFill>
                <a:schemeClr val="tx1"/>
              </a:solidFill>
            </a:rPr>
            <a:t>TPFA</a:t>
          </a:r>
        </a:p>
      </dgm:t>
    </dgm:pt>
    <dgm:pt modelId="{AC2D2D35-62A7-4017-9753-6A39119151F5}" type="parTrans" cxnId="{04C8893E-868F-40A7-A9DD-23C6A287B31A}">
      <dgm:prSet/>
      <dgm:spPr/>
      <dgm:t>
        <a:bodyPr/>
        <a:lstStyle/>
        <a:p>
          <a:endParaRPr lang="en-US"/>
        </a:p>
      </dgm:t>
    </dgm:pt>
    <dgm:pt modelId="{736312DF-9226-434B-A11D-6B00890D2680}" type="sibTrans" cxnId="{04C8893E-868F-40A7-A9DD-23C6A287B31A}">
      <dgm:prSet/>
      <dgm:spPr/>
      <dgm:t>
        <a:bodyPr/>
        <a:lstStyle/>
        <a:p>
          <a:endParaRPr lang="en-US"/>
        </a:p>
      </dgm:t>
    </dgm:pt>
    <dgm:pt modelId="{CDEED27F-F7F0-4250-814B-546D39D3D962}">
      <dgm:prSet/>
      <dgm:spPr>
        <a:noFill/>
        <a:ln w="0">
          <a:solidFill>
            <a:schemeClr val="tx2"/>
          </a:solidFill>
        </a:ln>
      </dgm:spPr>
      <dgm:t>
        <a:bodyPr/>
        <a:lstStyle/>
        <a:p>
          <a:r>
            <a:rPr lang="en-US" dirty="0"/>
            <a:t>Executes Project</a:t>
          </a:r>
        </a:p>
      </dgm:t>
    </dgm:pt>
    <dgm:pt modelId="{B021F2DE-C59D-4918-BFC4-0338E316C396}" type="parTrans" cxnId="{B8E181C4-8F24-4D4E-BE08-5E922019D734}">
      <dgm:prSet/>
      <dgm:spPr/>
      <dgm:t>
        <a:bodyPr/>
        <a:lstStyle/>
        <a:p>
          <a:endParaRPr lang="en-US"/>
        </a:p>
      </dgm:t>
    </dgm:pt>
    <dgm:pt modelId="{2205B8AB-D024-4466-A1ED-0D590C5F85BE}" type="sibTrans" cxnId="{B8E181C4-8F24-4D4E-BE08-5E922019D734}">
      <dgm:prSet/>
      <dgm:spPr/>
      <dgm:t>
        <a:bodyPr/>
        <a:lstStyle/>
        <a:p>
          <a:endParaRPr lang="en-US"/>
        </a:p>
      </dgm:t>
    </dgm:pt>
    <dgm:pt modelId="{0CEDE5B4-216B-46F0-989A-7A460614FEA0}">
      <dgm:prSet/>
      <dgm:spPr>
        <a:noFill/>
        <a:ln w="0">
          <a:solidFill>
            <a:schemeClr val="tx2"/>
          </a:solidFill>
        </a:ln>
      </dgm:spPr>
      <dgm:t>
        <a:bodyPr/>
        <a:lstStyle/>
        <a:p>
          <a:endParaRPr lang="en-US"/>
        </a:p>
      </dgm:t>
    </dgm:pt>
    <dgm:pt modelId="{B8B11A0C-9C44-4ABB-8231-B8C7D5AC0AA4}" type="parTrans" cxnId="{1829AD5E-0805-4C09-8871-3339D23F6CA8}">
      <dgm:prSet/>
      <dgm:spPr/>
      <dgm:t>
        <a:bodyPr/>
        <a:lstStyle/>
        <a:p>
          <a:endParaRPr lang="en-US"/>
        </a:p>
      </dgm:t>
    </dgm:pt>
    <dgm:pt modelId="{78281574-C2AD-412A-A1C4-B7C350AB6E4E}" type="sibTrans" cxnId="{1829AD5E-0805-4C09-8871-3339D23F6CA8}">
      <dgm:prSet/>
      <dgm:spPr/>
      <dgm:t>
        <a:bodyPr/>
        <a:lstStyle/>
        <a:p>
          <a:endParaRPr lang="en-US"/>
        </a:p>
      </dgm:t>
    </dgm:pt>
    <dgm:pt modelId="{90278828-7EE8-4406-AD7C-5F0DA83F33AA}">
      <dgm:prSet/>
      <dgm:spPr>
        <a:noFill/>
        <a:ln w="0">
          <a:solidFill>
            <a:schemeClr val="tx2"/>
          </a:solidFill>
        </a:ln>
      </dgm:spPr>
      <dgm:t>
        <a:bodyPr/>
        <a:lstStyle/>
        <a:p>
          <a:r>
            <a:rPr lang="en-US" dirty="0"/>
            <a:t>Monthly Status Report</a:t>
          </a:r>
        </a:p>
      </dgm:t>
    </dgm:pt>
    <dgm:pt modelId="{E3D4079C-33CA-49DE-BAAF-A62BBFA9AB38}" type="parTrans" cxnId="{4C99DC2D-F238-455E-9F28-9A3E8D7FBEBF}">
      <dgm:prSet/>
      <dgm:spPr/>
      <dgm:t>
        <a:bodyPr/>
        <a:lstStyle/>
        <a:p>
          <a:endParaRPr lang="en-US"/>
        </a:p>
      </dgm:t>
    </dgm:pt>
    <dgm:pt modelId="{905DFCE4-34A9-47B2-B73C-A6E003279DE8}" type="sibTrans" cxnId="{4C99DC2D-F238-455E-9F28-9A3E8D7FBEBF}">
      <dgm:prSet/>
      <dgm:spPr/>
      <dgm:t>
        <a:bodyPr/>
        <a:lstStyle/>
        <a:p>
          <a:endParaRPr lang="en-US"/>
        </a:p>
      </dgm:t>
    </dgm:pt>
    <dgm:pt modelId="{400F6F2B-679F-4B51-BCCA-490C5A712433}">
      <dgm:prSet/>
      <dgm:spPr>
        <a:noFill/>
        <a:ln w="3175">
          <a:solidFill>
            <a:schemeClr val="tx2">
              <a:alpha val="90000"/>
            </a:schemeClr>
          </a:solidFill>
        </a:ln>
      </dgm:spPr>
      <dgm:t>
        <a:bodyPr/>
        <a:lstStyle/>
        <a:p>
          <a:r>
            <a:rPr lang="en-US" dirty="0"/>
            <a:t>Pay debt service</a:t>
          </a:r>
        </a:p>
      </dgm:t>
    </dgm:pt>
    <dgm:pt modelId="{B92F42D5-7E7E-4195-8CB3-A1041E8D4F7A}" type="parTrans" cxnId="{FB6247E6-2DE9-4279-A2CA-370FC8C4A2D2}">
      <dgm:prSet/>
      <dgm:spPr/>
      <dgm:t>
        <a:bodyPr/>
        <a:lstStyle/>
        <a:p>
          <a:endParaRPr lang="en-US"/>
        </a:p>
      </dgm:t>
    </dgm:pt>
    <dgm:pt modelId="{362FA226-2CCA-4848-8F8E-8E756A5C27AC}" type="sibTrans" cxnId="{FB6247E6-2DE9-4279-A2CA-370FC8C4A2D2}">
      <dgm:prSet/>
      <dgm:spPr/>
      <dgm:t>
        <a:bodyPr/>
        <a:lstStyle/>
        <a:p>
          <a:endParaRPr lang="en-US"/>
        </a:p>
      </dgm:t>
    </dgm:pt>
    <dgm:pt modelId="{3E7DA436-4601-437E-9FAB-171AF7B6F85E}">
      <dgm:prSet/>
      <dgm:spPr>
        <a:noFill/>
        <a:ln w="3175">
          <a:solidFill>
            <a:schemeClr val="tx2">
              <a:alpha val="90000"/>
            </a:schemeClr>
          </a:solidFill>
        </a:ln>
      </dgm:spPr>
      <dgm:t>
        <a:bodyPr/>
        <a:lstStyle/>
        <a:p>
          <a:r>
            <a:rPr lang="en-US" dirty="0"/>
            <a:t>Monitor for IRS compliance</a:t>
          </a:r>
        </a:p>
      </dgm:t>
    </dgm:pt>
    <dgm:pt modelId="{959940B9-C725-4A79-AEAF-3FCBEF6A86CE}" type="parTrans" cxnId="{B0C1151E-8ABC-48DB-AB6A-33663B922777}">
      <dgm:prSet/>
      <dgm:spPr/>
      <dgm:t>
        <a:bodyPr/>
        <a:lstStyle/>
        <a:p>
          <a:endParaRPr lang="en-US"/>
        </a:p>
      </dgm:t>
    </dgm:pt>
    <dgm:pt modelId="{CD1A99E5-3F22-4196-9E64-09F677AE793E}" type="sibTrans" cxnId="{B0C1151E-8ABC-48DB-AB6A-33663B922777}">
      <dgm:prSet/>
      <dgm:spPr/>
      <dgm:t>
        <a:bodyPr/>
        <a:lstStyle/>
        <a:p>
          <a:endParaRPr lang="en-US"/>
        </a:p>
      </dgm:t>
    </dgm:pt>
    <dgm:pt modelId="{DBEAA593-6732-47CB-94D9-E1B8C355A02B}">
      <dgm:prSet/>
      <dgm:spPr>
        <a:noFill/>
        <a:ln w="3175">
          <a:solidFill>
            <a:schemeClr val="tx2">
              <a:alpha val="90000"/>
            </a:schemeClr>
          </a:solidFill>
        </a:ln>
      </dgm:spPr>
      <dgm:t>
        <a:bodyPr/>
        <a:lstStyle/>
        <a:p>
          <a:r>
            <a:rPr lang="en-US" dirty="0"/>
            <a:t>Update agency on debt service requirements</a:t>
          </a:r>
        </a:p>
      </dgm:t>
    </dgm:pt>
    <dgm:pt modelId="{BF18522F-9923-479C-A147-96C08273B428}" type="parTrans" cxnId="{00206EDF-8F19-4421-8047-655D791B867F}">
      <dgm:prSet/>
      <dgm:spPr/>
      <dgm:t>
        <a:bodyPr/>
        <a:lstStyle/>
        <a:p>
          <a:endParaRPr lang="en-US"/>
        </a:p>
      </dgm:t>
    </dgm:pt>
    <dgm:pt modelId="{4812A946-FCA2-46BF-89D7-C3562F7F80E9}" type="sibTrans" cxnId="{00206EDF-8F19-4421-8047-655D791B867F}">
      <dgm:prSet/>
      <dgm:spPr/>
      <dgm:t>
        <a:bodyPr/>
        <a:lstStyle/>
        <a:p>
          <a:endParaRPr lang="en-US"/>
        </a:p>
      </dgm:t>
    </dgm:pt>
    <dgm:pt modelId="{35CDBBDE-DCDE-45E0-902B-9D05C4B13736}">
      <dgm:prSet/>
      <dgm:spPr>
        <a:noFill/>
        <a:ln w="0">
          <a:solidFill>
            <a:schemeClr val="tx2"/>
          </a:solidFill>
        </a:ln>
      </dgm:spPr>
      <dgm:t>
        <a:bodyPr/>
        <a:lstStyle/>
        <a:p>
          <a:r>
            <a:rPr lang="en-US" dirty="0"/>
            <a:t>May need to request debt service</a:t>
          </a:r>
        </a:p>
      </dgm:t>
    </dgm:pt>
    <dgm:pt modelId="{06F51639-88E1-4285-955B-3C8D318E563B}" type="parTrans" cxnId="{673CE5BF-6101-4702-B879-6DD9D5CD16CE}">
      <dgm:prSet/>
      <dgm:spPr/>
      <dgm:t>
        <a:bodyPr/>
        <a:lstStyle/>
        <a:p>
          <a:endParaRPr lang="en-US"/>
        </a:p>
      </dgm:t>
    </dgm:pt>
    <dgm:pt modelId="{8F7CC578-5F02-46EB-8E14-3AC13D099EA7}" type="sibTrans" cxnId="{673CE5BF-6101-4702-B879-6DD9D5CD16CE}">
      <dgm:prSet/>
      <dgm:spPr/>
      <dgm:t>
        <a:bodyPr/>
        <a:lstStyle/>
        <a:p>
          <a:endParaRPr lang="en-US"/>
        </a:p>
      </dgm:t>
    </dgm:pt>
    <dgm:pt modelId="{D2585B3C-606E-469D-9B6B-04F92DA254FA}">
      <dgm:prSet/>
      <dgm:spPr>
        <a:noFill/>
        <a:ln w="0">
          <a:solidFill>
            <a:schemeClr val="tx2"/>
          </a:solidFill>
        </a:ln>
      </dgm:spPr>
      <dgm:t>
        <a:bodyPr/>
        <a:lstStyle/>
        <a:p>
          <a:r>
            <a:rPr lang="en-US" dirty="0"/>
            <a:t>Request UB authority for unspent proceeds for next biennium (see next slide)</a:t>
          </a:r>
        </a:p>
      </dgm:t>
    </dgm:pt>
    <dgm:pt modelId="{F8E44F93-8F3B-485B-9EAB-07BD4E6918D6}" type="parTrans" cxnId="{57748772-6CDC-4530-99BD-BE0E5AFFC794}">
      <dgm:prSet/>
      <dgm:spPr/>
      <dgm:t>
        <a:bodyPr/>
        <a:lstStyle/>
        <a:p>
          <a:endParaRPr lang="en-US"/>
        </a:p>
      </dgm:t>
    </dgm:pt>
    <dgm:pt modelId="{817E560C-245E-40B4-9FFE-387588ED8389}" type="sibTrans" cxnId="{57748772-6CDC-4530-99BD-BE0E5AFFC794}">
      <dgm:prSet/>
      <dgm:spPr/>
      <dgm:t>
        <a:bodyPr/>
        <a:lstStyle/>
        <a:p>
          <a:endParaRPr lang="en-US"/>
        </a:p>
      </dgm:t>
    </dgm:pt>
    <dgm:pt modelId="{0482A9DB-27E9-4258-81C2-DF88271955A0}">
      <dgm:prSet/>
      <dgm:spPr>
        <a:noFill/>
        <a:ln w="3175">
          <a:solidFill>
            <a:schemeClr val="tx2">
              <a:alpha val="90000"/>
            </a:schemeClr>
          </a:solidFill>
        </a:ln>
      </dgm:spPr>
      <dgm:t>
        <a:bodyPr/>
        <a:lstStyle/>
        <a:p>
          <a:r>
            <a:rPr lang="en-US" dirty="0"/>
            <a:t>Monitor and request debt service appropriations</a:t>
          </a:r>
        </a:p>
      </dgm:t>
    </dgm:pt>
    <dgm:pt modelId="{39745E8F-0385-400F-89A1-0FF2B617E27C}" type="parTrans" cxnId="{90B6F9BC-0A31-4440-820B-30F33D9171B6}">
      <dgm:prSet/>
      <dgm:spPr/>
      <dgm:t>
        <a:bodyPr/>
        <a:lstStyle/>
        <a:p>
          <a:endParaRPr lang="en-US"/>
        </a:p>
      </dgm:t>
    </dgm:pt>
    <dgm:pt modelId="{E8C71CCE-5BCA-41D0-9437-B8E67AA8FA61}" type="sibTrans" cxnId="{90B6F9BC-0A31-4440-820B-30F33D9171B6}">
      <dgm:prSet/>
      <dgm:spPr/>
      <dgm:t>
        <a:bodyPr/>
        <a:lstStyle/>
        <a:p>
          <a:endParaRPr lang="en-US"/>
        </a:p>
      </dgm:t>
    </dgm:pt>
    <dgm:pt modelId="{9E2E56D8-9383-47E4-9E3B-E896014B5685}" type="pres">
      <dgm:prSet presAssocID="{C389C8D6-3825-4405-BEBB-942DD742B1EB}" presName="Name0" presStyleCnt="0">
        <dgm:presLayoutVars>
          <dgm:dir/>
          <dgm:animLvl val="lvl"/>
          <dgm:resizeHandles val="exact"/>
        </dgm:presLayoutVars>
      </dgm:prSet>
      <dgm:spPr/>
    </dgm:pt>
    <dgm:pt modelId="{37BB4EFB-32B5-4B00-A780-EB050082EEE0}" type="pres">
      <dgm:prSet presAssocID="{B0DDF5A3-FBD5-4D1E-AF42-6188C8DABDE8}" presName="composite" presStyleCnt="0"/>
      <dgm:spPr/>
    </dgm:pt>
    <dgm:pt modelId="{F946EE70-376C-4B7C-BE8D-0D7A976AC356}" type="pres">
      <dgm:prSet presAssocID="{B0DDF5A3-FBD5-4D1E-AF42-6188C8DABDE8}" presName="parTx" presStyleLbl="alignNode1" presStyleIdx="0" presStyleCnt="2" custScaleX="103602">
        <dgm:presLayoutVars>
          <dgm:chMax val="0"/>
          <dgm:chPref val="0"/>
          <dgm:bulletEnabled val="1"/>
        </dgm:presLayoutVars>
      </dgm:prSet>
      <dgm:spPr/>
    </dgm:pt>
    <dgm:pt modelId="{0FBD9B66-BF43-4BB8-80DB-3E45CC75BC71}" type="pres">
      <dgm:prSet presAssocID="{B0DDF5A3-FBD5-4D1E-AF42-6188C8DABDE8}" presName="desTx" presStyleLbl="alignAccFollowNode1" presStyleIdx="0" presStyleCnt="2" custScaleX="103602">
        <dgm:presLayoutVars>
          <dgm:bulletEnabled val="1"/>
        </dgm:presLayoutVars>
      </dgm:prSet>
      <dgm:spPr/>
    </dgm:pt>
    <dgm:pt modelId="{83FED250-D71D-4127-AB21-99DA7DF72EF3}" type="pres">
      <dgm:prSet presAssocID="{7AEC82A9-B5AD-48C6-8B56-65D452217177}" presName="space" presStyleCnt="0"/>
      <dgm:spPr/>
    </dgm:pt>
    <dgm:pt modelId="{2477B8A6-A5E7-4BA4-A52E-89591311E66D}" type="pres">
      <dgm:prSet presAssocID="{B16FF74B-DA98-4569-8243-C6E6EEB82461}" presName="composite" presStyleCnt="0"/>
      <dgm:spPr/>
    </dgm:pt>
    <dgm:pt modelId="{A54AC2A0-B4FC-4926-9165-C31E9D187A94}" type="pres">
      <dgm:prSet presAssocID="{B16FF74B-DA98-4569-8243-C6E6EEB82461}" presName="parTx" presStyleLbl="alignNode1" presStyleIdx="1" presStyleCnt="2" custScaleX="109156" custLinFactNeighborX="-567">
        <dgm:presLayoutVars>
          <dgm:chMax val="0"/>
          <dgm:chPref val="0"/>
          <dgm:bulletEnabled val="1"/>
        </dgm:presLayoutVars>
      </dgm:prSet>
      <dgm:spPr/>
    </dgm:pt>
    <dgm:pt modelId="{8701CEC1-63E9-4EA8-AA31-D5FC41254A55}" type="pres">
      <dgm:prSet presAssocID="{B16FF74B-DA98-4569-8243-C6E6EEB82461}" presName="desTx" presStyleLbl="alignAccFollowNode1" presStyleIdx="1" presStyleCnt="2" custScaleX="109156" custLinFactNeighborX="-567">
        <dgm:presLayoutVars>
          <dgm:bulletEnabled val="1"/>
        </dgm:presLayoutVars>
      </dgm:prSet>
      <dgm:spPr/>
    </dgm:pt>
  </dgm:ptLst>
  <dgm:cxnLst>
    <dgm:cxn modelId="{2A761D07-9676-400E-84BE-CD61DDD475FB}" type="presOf" srcId="{B16FF74B-DA98-4569-8243-C6E6EEB82461}" destId="{A54AC2A0-B4FC-4926-9165-C31E9D187A94}" srcOrd="0" destOrd="0" presId="urn:microsoft.com/office/officeart/2005/8/layout/hList1"/>
    <dgm:cxn modelId="{49084D19-366D-4F4F-92DF-D975A0E5C081}" type="presOf" srcId="{DBEAA593-6732-47CB-94D9-E1B8C355A02B}" destId="{8701CEC1-63E9-4EA8-AA31-D5FC41254A55}" srcOrd="0" destOrd="2" presId="urn:microsoft.com/office/officeart/2005/8/layout/hList1"/>
    <dgm:cxn modelId="{B0C1151E-8ABC-48DB-AB6A-33663B922777}" srcId="{B16FF74B-DA98-4569-8243-C6E6EEB82461}" destId="{3E7DA436-4601-437E-9FAB-171AF7B6F85E}" srcOrd="1" destOrd="0" parTransId="{959940B9-C725-4A79-AEAF-3FCBEF6A86CE}" sibTransId="{CD1A99E5-3F22-4196-9E64-09F677AE793E}"/>
    <dgm:cxn modelId="{4C99DC2D-F238-455E-9F28-9A3E8D7FBEBF}" srcId="{B0DDF5A3-FBD5-4D1E-AF42-6188C8DABDE8}" destId="{90278828-7EE8-4406-AD7C-5F0DA83F33AA}" srcOrd="1" destOrd="0" parTransId="{E3D4079C-33CA-49DE-BAAF-A62BBFA9AB38}" sibTransId="{905DFCE4-34A9-47B2-B73C-A6E003279DE8}"/>
    <dgm:cxn modelId="{2803F433-A835-4637-BB51-79407610D75F}" type="presOf" srcId="{D2585B3C-606E-469D-9B6B-04F92DA254FA}" destId="{0FBD9B66-BF43-4BB8-80DB-3E45CC75BC71}" srcOrd="0" destOrd="3" presId="urn:microsoft.com/office/officeart/2005/8/layout/hList1"/>
    <dgm:cxn modelId="{04C8893E-868F-40A7-A9DD-23C6A287B31A}" srcId="{C389C8D6-3825-4405-BEBB-942DD742B1EB}" destId="{B16FF74B-DA98-4569-8243-C6E6EEB82461}" srcOrd="1" destOrd="0" parTransId="{AC2D2D35-62A7-4017-9753-6A39119151F5}" sibTransId="{736312DF-9226-434B-A11D-6B00890D2680}"/>
    <dgm:cxn modelId="{555BB85B-5238-481B-87B5-A9C00BEE2BD4}" type="presOf" srcId="{90278828-7EE8-4406-AD7C-5F0DA83F33AA}" destId="{0FBD9B66-BF43-4BB8-80DB-3E45CC75BC71}" srcOrd="0" destOrd="1" presId="urn:microsoft.com/office/officeart/2005/8/layout/hList1"/>
    <dgm:cxn modelId="{1829AD5E-0805-4C09-8871-3339D23F6CA8}" srcId="{B0DDF5A3-FBD5-4D1E-AF42-6188C8DABDE8}" destId="{0CEDE5B4-216B-46F0-989A-7A460614FEA0}" srcOrd="4" destOrd="0" parTransId="{B8B11A0C-9C44-4ABB-8231-B8C7D5AC0AA4}" sibTransId="{78281574-C2AD-412A-A1C4-B7C350AB6E4E}"/>
    <dgm:cxn modelId="{43DB7263-FAB3-4B99-8610-27D8F42919B0}" type="presOf" srcId="{0CEDE5B4-216B-46F0-989A-7A460614FEA0}" destId="{0FBD9B66-BF43-4BB8-80DB-3E45CC75BC71}" srcOrd="0" destOrd="4" presId="urn:microsoft.com/office/officeart/2005/8/layout/hList1"/>
    <dgm:cxn modelId="{7BF6794F-B833-40EE-B21E-D6E66713A68D}" type="presOf" srcId="{35CDBBDE-DCDE-45E0-902B-9D05C4B13736}" destId="{0FBD9B66-BF43-4BB8-80DB-3E45CC75BC71}" srcOrd="0" destOrd="2" presId="urn:microsoft.com/office/officeart/2005/8/layout/hList1"/>
    <dgm:cxn modelId="{319C0470-7023-476E-9103-68A0A3A941CC}" type="presOf" srcId="{CDEED27F-F7F0-4250-814B-546D39D3D962}" destId="{0FBD9B66-BF43-4BB8-80DB-3E45CC75BC71}" srcOrd="0" destOrd="0" presId="urn:microsoft.com/office/officeart/2005/8/layout/hList1"/>
    <dgm:cxn modelId="{57748772-6CDC-4530-99BD-BE0E5AFFC794}" srcId="{B0DDF5A3-FBD5-4D1E-AF42-6188C8DABDE8}" destId="{D2585B3C-606E-469D-9B6B-04F92DA254FA}" srcOrd="3" destOrd="0" parTransId="{F8E44F93-8F3B-485B-9EAB-07BD4E6918D6}" sibTransId="{817E560C-245E-40B4-9FFE-387588ED8389}"/>
    <dgm:cxn modelId="{36FF5F7E-A419-40DB-9226-3636E1EA28A7}" type="presOf" srcId="{C389C8D6-3825-4405-BEBB-942DD742B1EB}" destId="{9E2E56D8-9383-47E4-9E3B-E896014B5685}" srcOrd="0" destOrd="0" presId="urn:microsoft.com/office/officeart/2005/8/layout/hList1"/>
    <dgm:cxn modelId="{489A809D-59FF-46A1-80B0-84FE7DEADCC6}" type="presOf" srcId="{B0DDF5A3-FBD5-4D1E-AF42-6188C8DABDE8}" destId="{F946EE70-376C-4B7C-BE8D-0D7A976AC356}" srcOrd="0" destOrd="0" presId="urn:microsoft.com/office/officeart/2005/8/layout/hList1"/>
    <dgm:cxn modelId="{011E3FAC-E0DE-467A-9718-939AC513F6D9}" type="presOf" srcId="{0482A9DB-27E9-4258-81C2-DF88271955A0}" destId="{8701CEC1-63E9-4EA8-AA31-D5FC41254A55}" srcOrd="0" destOrd="3" presId="urn:microsoft.com/office/officeart/2005/8/layout/hList1"/>
    <dgm:cxn modelId="{90B6F9BC-0A31-4440-820B-30F33D9171B6}" srcId="{B16FF74B-DA98-4569-8243-C6E6EEB82461}" destId="{0482A9DB-27E9-4258-81C2-DF88271955A0}" srcOrd="3" destOrd="0" parTransId="{39745E8F-0385-400F-89A1-0FF2B617E27C}" sibTransId="{E8C71CCE-5BCA-41D0-9437-B8E67AA8FA61}"/>
    <dgm:cxn modelId="{0F39F6BD-3E80-455F-8CCD-5FAB4FE2EBB8}" srcId="{C389C8D6-3825-4405-BEBB-942DD742B1EB}" destId="{B0DDF5A3-FBD5-4D1E-AF42-6188C8DABDE8}" srcOrd="0" destOrd="0" parTransId="{9147AA24-EB34-4330-9B87-2B1E21C33592}" sibTransId="{7AEC82A9-B5AD-48C6-8B56-65D452217177}"/>
    <dgm:cxn modelId="{673CE5BF-6101-4702-B879-6DD9D5CD16CE}" srcId="{B0DDF5A3-FBD5-4D1E-AF42-6188C8DABDE8}" destId="{35CDBBDE-DCDE-45E0-902B-9D05C4B13736}" srcOrd="2" destOrd="0" parTransId="{06F51639-88E1-4285-955B-3C8D318E563B}" sibTransId="{8F7CC578-5F02-46EB-8E14-3AC13D099EA7}"/>
    <dgm:cxn modelId="{B8E181C4-8F24-4D4E-BE08-5E922019D734}" srcId="{B0DDF5A3-FBD5-4D1E-AF42-6188C8DABDE8}" destId="{CDEED27F-F7F0-4250-814B-546D39D3D962}" srcOrd="0" destOrd="0" parTransId="{B021F2DE-C59D-4918-BFC4-0338E316C396}" sibTransId="{2205B8AB-D024-4466-A1ED-0D590C5F85BE}"/>
    <dgm:cxn modelId="{23D435CD-9CAB-4476-A9E2-69C7D093C8BB}" type="presOf" srcId="{3E7DA436-4601-437E-9FAB-171AF7B6F85E}" destId="{8701CEC1-63E9-4EA8-AA31-D5FC41254A55}" srcOrd="0" destOrd="1" presId="urn:microsoft.com/office/officeart/2005/8/layout/hList1"/>
    <dgm:cxn modelId="{00206EDF-8F19-4421-8047-655D791B867F}" srcId="{B16FF74B-DA98-4569-8243-C6E6EEB82461}" destId="{DBEAA593-6732-47CB-94D9-E1B8C355A02B}" srcOrd="2" destOrd="0" parTransId="{BF18522F-9923-479C-A147-96C08273B428}" sibTransId="{4812A946-FCA2-46BF-89D7-C3562F7F80E9}"/>
    <dgm:cxn modelId="{FB6247E6-2DE9-4279-A2CA-370FC8C4A2D2}" srcId="{B16FF74B-DA98-4569-8243-C6E6EEB82461}" destId="{400F6F2B-679F-4B51-BCCA-490C5A712433}" srcOrd="0" destOrd="0" parTransId="{B92F42D5-7E7E-4195-8CB3-A1041E8D4F7A}" sibTransId="{362FA226-2CCA-4848-8F8E-8E756A5C27AC}"/>
    <dgm:cxn modelId="{6920E8FB-46AD-4931-B9D6-75DBBEDF960A}" type="presOf" srcId="{400F6F2B-679F-4B51-BCCA-490C5A712433}" destId="{8701CEC1-63E9-4EA8-AA31-D5FC41254A55}" srcOrd="0" destOrd="0" presId="urn:microsoft.com/office/officeart/2005/8/layout/hList1"/>
    <dgm:cxn modelId="{CA1CD690-64CC-4555-AF39-0DC5C7A5BB8A}" type="presParOf" srcId="{9E2E56D8-9383-47E4-9E3B-E896014B5685}" destId="{37BB4EFB-32B5-4B00-A780-EB050082EEE0}" srcOrd="0" destOrd="0" presId="urn:microsoft.com/office/officeart/2005/8/layout/hList1"/>
    <dgm:cxn modelId="{36949C32-F444-40A3-8F4B-405EAFF9B5FD}" type="presParOf" srcId="{37BB4EFB-32B5-4B00-A780-EB050082EEE0}" destId="{F946EE70-376C-4B7C-BE8D-0D7A976AC356}" srcOrd="0" destOrd="0" presId="urn:microsoft.com/office/officeart/2005/8/layout/hList1"/>
    <dgm:cxn modelId="{0B73CF53-67A4-42E8-8237-CAE2FAC1BA6F}" type="presParOf" srcId="{37BB4EFB-32B5-4B00-A780-EB050082EEE0}" destId="{0FBD9B66-BF43-4BB8-80DB-3E45CC75BC71}" srcOrd="1" destOrd="0" presId="urn:microsoft.com/office/officeart/2005/8/layout/hList1"/>
    <dgm:cxn modelId="{B8A5C181-7582-406A-A132-ACCA4646EF90}" type="presParOf" srcId="{9E2E56D8-9383-47E4-9E3B-E896014B5685}" destId="{83FED250-D71D-4127-AB21-99DA7DF72EF3}" srcOrd="1" destOrd="0" presId="urn:microsoft.com/office/officeart/2005/8/layout/hList1"/>
    <dgm:cxn modelId="{6256038E-233F-4743-8176-863FD067D650}" type="presParOf" srcId="{9E2E56D8-9383-47E4-9E3B-E896014B5685}" destId="{2477B8A6-A5E7-4BA4-A52E-89591311E66D}" srcOrd="2" destOrd="0" presId="urn:microsoft.com/office/officeart/2005/8/layout/hList1"/>
    <dgm:cxn modelId="{1360EF0C-4FEA-40AD-BD5C-F953A5445D3C}" type="presParOf" srcId="{2477B8A6-A5E7-4BA4-A52E-89591311E66D}" destId="{A54AC2A0-B4FC-4926-9165-C31E9D187A94}" srcOrd="0" destOrd="0" presId="urn:microsoft.com/office/officeart/2005/8/layout/hList1"/>
    <dgm:cxn modelId="{514A0D34-41B0-494F-8DB2-2D73D11C2265}" type="presParOf" srcId="{2477B8A6-A5E7-4BA4-A52E-89591311E66D}" destId="{8701CEC1-63E9-4EA8-AA31-D5FC41254A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2022-117E-442A-B9D9-0D8935B623CE}">
      <dsp:nvSpPr>
        <dsp:cNvPr id="0" name=""/>
        <dsp:cNvSpPr/>
      </dsp:nvSpPr>
      <dsp:spPr>
        <a:xfrm>
          <a:off x="1701" y="196737"/>
          <a:ext cx="3625695" cy="851951"/>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Approvals</a:t>
          </a:r>
        </a:p>
      </dsp:txBody>
      <dsp:txXfrm>
        <a:off x="1701" y="196737"/>
        <a:ext cx="3625695" cy="851951"/>
      </dsp:txXfrm>
    </dsp:sp>
    <dsp:sp modelId="{F2C33B59-C575-4481-B73F-D454FC695553}">
      <dsp:nvSpPr>
        <dsp:cNvPr id="0" name=""/>
        <dsp:cNvSpPr/>
      </dsp:nvSpPr>
      <dsp:spPr>
        <a:xfrm>
          <a:off x="7694" y="902155"/>
          <a:ext cx="3613708"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Specific project in statute or appropriations bill</a:t>
          </a:r>
        </a:p>
        <a:p>
          <a:pPr marL="228600" lvl="1" indent="-228600" algn="l" defTabSz="889000">
            <a:lnSpc>
              <a:spcPct val="90000"/>
            </a:lnSpc>
            <a:spcBef>
              <a:spcPct val="0"/>
            </a:spcBef>
            <a:spcAft>
              <a:spcPct val="15000"/>
            </a:spcAft>
            <a:buChar char="•"/>
          </a:pPr>
          <a:r>
            <a:rPr lang="en-US" sz="2000" kern="1200" dirty="0"/>
            <a:t>Use of bond proceeds</a:t>
          </a:r>
        </a:p>
      </dsp:txBody>
      <dsp:txXfrm>
        <a:off x="7694" y="902155"/>
        <a:ext cx="3613708" cy="1932480"/>
      </dsp:txXfrm>
    </dsp:sp>
    <dsp:sp modelId="{467DB20B-EDDF-4BF3-9366-377937596E1E}">
      <dsp:nvSpPr>
        <dsp:cNvPr id="0" name=""/>
        <dsp:cNvSpPr/>
      </dsp:nvSpPr>
      <dsp:spPr>
        <a:xfrm>
          <a:off x="4085914" y="192703"/>
          <a:ext cx="3275125" cy="781767"/>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Appropriations</a:t>
          </a:r>
        </a:p>
      </dsp:txBody>
      <dsp:txXfrm>
        <a:off x="4085914" y="192703"/>
        <a:ext cx="3275125" cy="781767"/>
      </dsp:txXfrm>
    </dsp:sp>
    <dsp:sp modelId="{8E8967AB-1FB0-441F-8085-996A26E97FC6}">
      <dsp:nvSpPr>
        <dsp:cNvPr id="0" name=""/>
        <dsp:cNvSpPr/>
      </dsp:nvSpPr>
      <dsp:spPr>
        <a:xfrm>
          <a:off x="4085914" y="906189"/>
          <a:ext cx="3275125"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To use bond proceeds</a:t>
          </a:r>
        </a:p>
        <a:p>
          <a:pPr marL="228600" lvl="1" indent="-228600" algn="l" defTabSz="889000">
            <a:lnSpc>
              <a:spcPct val="90000"/>
            </a:lnSpc>
            <a:spcBef>
              <a:spcPct val="0"/>
            </a:spcBef>
            <a:spcAft>
              <a:spcPct val="15000"/>
            </a:spcAft>
            <a:buChar char="•"/>
          </a:pPr>
          <a:r>
            <a:rPr lang="en-US" sz="2000" kern="1200" dirty="0"/>
            <a:t>Amounts sufficient to pay debt service </a:t>
          </a:r>
        </a:p>
        <a:p>
          <a:pPr marL="228600" lvl="1" indent="-228600" algn="l" defTabSz="1066800">
            <a:lnSpc>
              <a:spcPct val="90000"/>
            </a:lnSpc>
            <a:spcBef>
              <a:spcPct val="0"/>
            </a:spcBef>
            <a:spcAft>
              <a:spcPct val="15000"/>
            </a:spcAft>
            <a:buChar char="•"/>
          </a:pPr>
          <a:endParaRPr lang="en-US" sz="2400" kern="1200" dirty="0"/>
        </a:p>
      </dsp:txBody>
      <dsp:txXfrm>
        <a:off x="4085914" y="906189"/>
        <a:ext cx="3275125" cy="1932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6EE70-376C-4B7C-BE8D-0D7A976AC356}">
      <dsp:nvSpPr>
        <dsp:cNvPr id="0" name=""/>
        <dsp:cNvSpPr/>
      </dsp:nvSpPr>
      <dsp:spPr>
        <a:xfrm>
          <a:off x="712" y="340309"/>
          <a:ext cx="3550431" cy="57600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Agency</a:t>
          </a:r>
        </a:p>
      </dsp:txBody>
      <dsp:txXfrm>
        <a:off x="712" y="340309"/>
        <a:ext cx="3550431" cy="576000"/>
      </dsp:txXfrm>
    </dsp:sp>
    <dsp:sp modelId="{0FBD9B66-BF43-4BB8-80DB-3E45CC75BC71}">
      <dsp:nvSpPr>
        <dsp:cNvPr id="0" name=""/>
        <dsp:cNvSpPr/>
      </dsp:nvSpPr>
      <dsp:spPr>
        <a:xfrm>
          <a:off x="712" y="916309"/>
          <a:ext cx="3550431" cy="2769281"/>
        </a:xfrm>
        <a:prstGeom prst="rect">
          <a:avLst/>
        </a:prstGeom>
        <a:noFill/>
        <a:ln w="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Executes Project</a:t>
          </a:r>
        </a:p>
        <a:p>
          <a:pPr marL="228600" lvl="1" indent="-228600" algn="l" defTabSz="889000">
            <a:lnSpc>
              <a:spcPct val="90000"/>
            </a:lnSpc>
            <a:spcBef>
              <a:spcPct val="0"/>
            </a:spcBef>
            <a:spcAft>
              <a:spcPct val="15000"/>
            </a:spcAft>
            <a:buChar char="•"/>
          </a:pPr>
          <a:r>
            <a:rPr lang="en-US" sz="2000" kern="1200" dirty="0"/>
            <a:t>Monthly Status Report</a:t>
          </a:r>
        </a:p>
        <a:p>
          <a:pPr marL="228600" lvl="1" indent="-228600" algn="l" defTabSz="889000">
            <a:lnSpc>
              <a:spcPct val="90000"/>
            </a:lnSpc>
            <a:spcBef>
              <a:spcPct val="0"/>
            </a:spcBef>
            <a:spcAft>
              <a:spcPct val="15000"/>
            </a:spcAft>
            <a:buChar char="•"/>
          </a:pPr>
          <a:r>
            <a:rPr lang="en-US" sz="2000" kern="1200" dirty="0"/>
            <a:t>May need to request debt service</a:t>
          </a:r>
        </a:p>
        <a:p>
          <a:pPr marL="228600" lvl="1" indent="-228600" algn="l" defTabSz="889000">
            <a:lnSpc>
              <a:spcPct val="90000"/>
            </a:lnSpc>
            <a:spcBef>
              <a:spcPct val="0"/>
            </a:spcBef>
            <a:spcAft>
              <a:spcPct val="15000"/>
            </a:spcAft>
            <a:buChar char="•"/>
          </a:pPr>
          <a:r>
            <a:rPr lang="en-US" sz="2000" kern="1200" dirty="0"/>
            <a:t>Request UB authority for unspent proceeds for next biennium (see next slide)</a:t>
          </a:r>
        </a:p>
        <a:p>
          <a:pPr marL="228600" lvl="1" indent="-228600" algn="l" defTabSz="889000">
            <a:lnSpc>
              <a:spcPct val="90000"/>
            </a:lnSpc>
            <a:spcBef>
              <a:spcPct val="0"/>
            </a:spcBef>
            <a:spcAft>
              <a:spcPct val="15000"/>
            </a:spcAft>
            <a:buChar char="•"/>
          </a:pPr>
          <a:endParaRPr lang="en-US" sz="2000" kern="1200"/>
        </a:p>
      </dsp:txBody>
      <dsp:txXfrm>
        <a:off x="712" y="916309"/>
        <a:ext cx="3550431" cy="2769281"/>
      </dsp:txXfrm>
    </dsp:sp>
    <dsp:sp modelId="{A54AC2A0-B4FC-4926-9165-C31E9D187A94}">
      <dsp:nvSpPr>
        <dsp:cNvPr id="0" name=""/>
        <dsp:cNvSpPr/>
      </dsp:nvSpPr>
      <dsp:spPr>
        <a:xfrm>
          <a:off x="4011490" y="340309"/>
          <a:ext cx="3740766" cy="57600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TPFA</a:t>
          </a:r>
        </a:p>
      </dsp:txBody>
      <dsp:txXfrm>
        <a:off x="4011490" y="340309"/>
        <a:ext cx="3740766" cy="576000"/>
      </dsp:txXfrm>
    </dsp:sp>
    <dsp:sp modelId="{8701CEC1-63E9-4EA8-AA31-D5FC41254A55}">
      <dsp:nvSpPr>
        <dsp:cNvPr id="0" name=""/>
        <dsp:cNvSpPr/>
      </dsp:nvSpPr>
      <dsp:spPr>
        <a:xfrm>
          <a:off x="4011490" y="916309"/>
          <a:ext cx="3740766" cy="2769281"/>
        </a:xfrm>
        <a:prstGeom prst="rect">
          <a:avLst/>
        </a:prstGeom>
        <a:noFill/>
        <a:ln w="3175"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Pay debt service</a:t>
          </a:r>
        </a:p>
        <a:p>
          <a:pPr marL="228600" lvl="1" indent="-228600" algn="l" defTabSz="889000">
            <a:lnSpc>
              <a:spcPct val="90000"/>
            </a:lnSpc>
            <a:spcBef>
              <a:spcPct val="0"/>
            </a:spcBef>
            <a:spcAft>
              <a:spcPct val="15000"/>
            </a:spcAft>
            <a:buChar char="•"/>
          </a:pPr>
          <a:r>
            <a:rPr lang="en-US" sz="2000" kern="1200" dirty="0"/>
            <a:t>Monitor for IRS compliance</a:t>
          </a:r>
        </a:p>
        <a:p>
          <a:pPr marL="228600" lvl="1" indent="-228600" algn="l" defTabSz="889000">
            <a:lnSpc>
              <a:spcPct val="90000"/>
            </a:lnSpc>
            <a:spcBef>
              <a:spcPct val="0"/>
            </a:spcBef>
            <a:spcAft>
              <a:spcPct val="15000"/>
            </a:spcAft>
            <a:buChar char="•"/>
          </a:pPr>
          <a:r>
            <a:rPr lang="en-US" sz="2000" kern="1200" dirty="0"/>
            <a:t>Update agency on debt service requirements</a:t>
          </a:r>
        </a:p>
        <a:p>
          <a:pPr marL="228600" lvl="1" indent="-228600" algn="l" defTabSz="889000">
            <a:lnSpc>
              <a:spcPct val="90000"/>
            </a:lnSpc>
            <a:spcBef>
              <a:spcPct val="0"/>
            </a:spcBef>
            <a:spcAft>
              <a:spcPct val="15000"/>
            </a:spcAft>
            <a:buChar char="•"/>
          </a:pPr>
          <a:r>
            <a:rPr lang="en-US" sz="2000" kern="1200" dirty="0"/>
            <a:t>Monitor and request debt service appropriations</a:t>
          </a:r>
        </a:p>
      </dsp:txBody>
      <dsp:txXfrm>
        <a:off x="4011490" y="916309"/>
        <a:ext cx="3740766" cy="27692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0.2607</cdr:x>
      <cdr:y>0.00204</cdr:y>
    </cdr:from>
    <cdr:to>
      <cdr:x>0.73592</cdr:x>
      <cdr:y>0.142</cdr:y>
    </cdr:to>
    <cdr:sp macro="" textlink="">
      <cdr:nvSpPr>
        <cdr:cNvPr id="2" name="TextBox 1"/>
        <cdr:cNvSpPr txBox="1"/>
      </cdr:nvSpPr>
      <cdr:spPr>
        <a:xfrm xmlns:a="http://schemas.openxmlformats.org/drawingml/2006/main">
          <a:off x="2115643" y="9716"/>
          <a:ext cx="3856554" cy="666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endParaRPr lang="en-US" sz="1200" b="0">
            <a:latin typeface="Garamond" pitchFamily="18" charset="0"/>
          </a:endParaRPr>
        </a:p>
      </cdr:txBody>
    </cdr:sp>
  </cdr:relSizeAnchor>
  <cdr:relSizeAnchor xmlns:cdr="http://schemas.openxmlformats.org/drawingml/2006/chartDrawing">
    <cdr:from>
      <cdr:x>0.02976</cdr:x>
      <cdr:y>0.92944</cdr:y>
    </cdr:from>
    <cdr:to>
      <cdr:x>0.85527</cdr:x>
      <cdr:y>0.97419</cdr:y>
    </cdr:to>
    <cdr:sp macro="" textlink="">
      <cdr:nvSpPr>
        <cdr:cNvPr id="3" name="TextBox 2"/>
        <cdr:cNvSpPr txBox="1"/>
      </cdr:nvSpPr>
      <cdr:spPr>
        <a:xfrm xmlns:a="http://schemas.openxmlformats.org/drawingml/2006/main">
          <a:off x="274576" y="5160723"/>
          <a:ext cx="7617024" cy="2484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a:latin typeface="Garamond" pitchFamily="18" charset="0"/>
            </a:rPr>
            <a:t>Source</a:t>
          </a:r>
          <a:r>
            <a:rPr lang="en-US" sz="1200">
              <a:latin typeface="Garamond" pitchFamily="18" charset="0"/>
            </a:rPr>
            <a:t>: Texas Bond Review Board - Bond Finance Office.</a:t>
          </a:r>
        </a:p>
      </cdr:txBody>
    </cdr:sp>
  </cdr:relSizeAnchor>
</c:userShapes>
</file>

<file path=ppt/drawings/drawing2.xml><?xml version="1.0" encoding="utf-8"?>
<c:userShapes xmlns:c="http://schemas.openxmlformats.org/drawingml/2006/chart">
  <cdr:relSizeAnchor xmlns:cdr="http://schemas.openxmlformats.org/drawingml/2006/chartDrawing">
    <cdr:from>
      <cdr:x>0.2607</cdr:x>
      <cdr:y>0.00204</cdr:y>
    </cdr:from>
    <cdr:to>
      <cdr:x>0.73592</cdr:x>
      <cdr:y>0.142</cdr:y>
    </cdr:to>
    <cdr:sp macro="" textlink="">
      <cdr:nvSpPr>
        <cdr:cNvPr id="2" name="TextBox 1"/>
        <cdr:cNvSpPr txBox="1"/>
      </cdr:nvSpPr>
      <cdr:spPr>
        <a:xfrm xmlns:a="http://schemas.openxmlformats.org/drawingml/2006/main">
          <a:off x="2115643" y="9716"/>
          <a:ext cx="3856554" cy="666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endParaRPr lang="en-US" sz="1200" b="0">
            <a:latin typeface="Garamond" pitchFamily="18" charset="0"/>
          </a:endParaRPr>
        </a:p>
      </cdr:txBody>
    </cdr:sp>
  </cdr:relSizeAnchor>
  <cdr:relSizeAnchor xmlns:cdr="http://schemas.openxmlformats.org/drawingml/2006/chartDrawing">
    <cdr:from>
      <cdr:x>0.02976</cdr:x>
      <cdr:y>0.92944</cdr:y>
    </cdr:from>
    <cdr:to>
      <cdr:x>0.85527</cdr:x>
      <cdr:y>0.97419</cdr:y>
    </cdr:to>
    <cdr:sp macro="" textlink="">
      <cdr:nvSpPr>
        <cdr:cNvPr id="3" name="TextBox 2"/>
        <cdr:cNvSpPr txBox="1"/>
      </cdr:nvSpPr>
      <cdr:spPr>
        <a:xfrm xmlns:a="http://schemas.openxmlformats.org/drawingml/2006/main">
          <a:off x="274576" y="5160723"/>
          <a:ext cx="7617024" cy="2484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a:latin typeface="Garamond" pitchFamily="18" charset="0"/>
            </a:rPr>
            <a:t>Source</a:t>
          </a:r>
          <a:r>
            <a:rPr lang="en-US" sz="1200">
              <a:latin typeface="Garamond" pitchFamily="18" charset="0"/>
            </a:rPr>
            <a:t>: Texas Bond Review Board - Bond Finance Office.</a:t>
          </a:r>
        </a:p>
      </cdr:txBody>
    </cdr:sp>
  </cdr:relSizeAnchor>
</c:userShapes>
</file>

<file path=ppt/drawings/drawing3.xml><?xml version="1.0" encoding="utf-8"?>
<c:userShapes xmlns:c="http://schemas.openxmlformats.org/drawingml/2006/chart">
  <cdr:relSizeAnchor xmlns:cdr="http://schemas.openxmlformats.org/drawingml/2006/chartDrawing">
    <cdr:from>
      <cdr:x>0.06631</cdr:x>
      <cdr:y>0.92035</cdr:y>
    </cdr:from>
    <cdr:to>
      <cdr:x>0.55522</cdr:x>
      <cdr:y>0.98509</cdr:y>
    </cdr:to>
    <cdr:sp macro="" textlink="">
      <cdr:nvSpPr>
        <cdr:cNvPr id="2" name="TextBox 1">
          <a:extLst xmlns:a="http://schemas.openxmlformats.org/drawingml/2006/main">
            <a:ext uri="{FF2B5EF4-FFF2-40B4-BE49-F238E27FC236}">
              <a16:creationId xmlns:a16="http://schemas.microsoft.com/office/drawing/2014/main" id="{AEE477F7-7DFA-4798-A3DC-C7AFD32F083A}"/>
            </a:ext>
          </a:extLst>
        </cdr:cNvPr>
        <cdr:cNvSpPr txBox="1"/>
      </cdr:nvSpPr>
      <cdr:spPr>
        <a:xfrm xmlns:a="http://schemas.openxmlformats.org/drawingml/2006/main">
          <a:off x="371475" y="3619500"/>
          <a:ext cx="316230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a:latin typeface="Garamond" panose="02020404030301010803" pitchFamily="18" charset="0"/>
            </a:rPr>
            <a:t>*Excludes Conduit Debt</a:t>
          </a:r>
        </a:p>
      </cdr:txBody>
    </cdr:sp>
  </cdr:relSizeAnchor>
</c:userShapes>
</file>

<file path=ppt/drawings/drawing4.xml><?xml version="1.0" encoding="utf-8"?>
<c:userShapes xmlns:c="http://schemas.openxmlformats.org/drawingml/2006/chart">
  <cdr:relSizeAnchor xmlns:cdr="http://schemas.openxmlformats.org/drawingml/2006/chartDrawing">
    <cdr:from>
      <cdr:x>0.50411</cdr:x>
      <cdr:y>0.00967</cdr:y>
    </cdr:from>
    <cdr:to>
      <cdr:x>0.51498</cdr:x>
      <cdr:y>0.00967</cdr:y>
    </cdr:to>
    <cdr:sp macro="" textlink="">
      <cdr:nvSpPr>
        <cdr:cNvPr id="2" name="TextBox 1"/>
        <cdr:cNvSpPr txBox="1"/>
      </cdr:nvSpPr>
      <cdr:spPr>
        <a:xfrm xmlns:a="http://schemas.openxmlformats.org/drawingml/2006/main">
          <a:off x="4270289" y="45720"/>
          <a:ext cx="98410" cy="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lnSpc>
              <a:spcPts val="1500"/>
            </a:lnSpc>
          </a:pPr>
          <a:endParaRPr lang="en-US" sz="1400">
            <a:latin typeface="Garamond" pitchFamily="18" charset="0"/>
          </a:endParaRPr>
        </a:p>
      </cdr:txBody>
    </cdr:sp>
  </cdr:relSizeAnchor>
  <cdr:relSizeAnchor xmlns:cdr="http://schemas.openxmlformats.org/drawingml/2006/chartDrawing">
    <cdr:from>
      <cdr:x>0.01921</cdr:x>
      <cdr:y>0.95436</cdr:y>
    </cdr:from>
    <cdr:to>
      <cdr:x>0.03773</cdr:x>
      <cdr:y>0.95559</cdr:y>
    </cdr:to>
    <cdr:sp macro="" textlink="">
      <cdr:nvSpPr>
        <cdr:cNvPr id="3" name="TextBox 2"/>
        <cdr:cNvSpPr txBox="1"/>
      </cdr:nvSpPr>
      <cdr:spPr>
        <a:xfrm xmlns:a="http://schemas.openxmlformats.org/drawingml/2006/main">
          <a:off x="104775" y="3219448"/>
          <a:ext cx="914400" cy="2286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0.0098</cdr:x>
      <cdr:y>0.91959</cdr:y>
    </cdr:from>
    <cdr:to>
      <cdr:x>0.68527</cdr:x>
      <cdr:y>1</cdr:y>
    </cdr:to>
    <cdr:sp macro="" textlink="">
      <cdr:nvSpPr>
        <cdr:cNvPr id="4" name="TextBox 3"/>
        <cdr:cNvSpPr txBox="1"/>
      </cdr:nvSpPr>
      <cdr:spPr>
        <a:xfrm xmlns:a="http://schemas.openxmlformats.org/drawingml/2006/main">
          <a:off x="81552" y="4061583"/>
          <a:ext cx="5618652" cy="35515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dirty="0">
              <a:latin typeface="Garamond" pitchFamily="18" charset="0"/>
            </a:rPr>
            <a:t>*Excludes</a:t>
          </a:r>
          <a:r>
            <a:rPr lang="en-US" sz="1000" baseline="0" dirty="0">
              <a:latin typeface="Garamond" pitchFamily="18" charset="0"/>
            </a:rPr>
            <a:t> conduit debt.</a:t>
          </a:r>
          <a:endParaRPr lang="en-US" sz="1000" dirty="0">
            <a:latin typeface="Garamond" pitchFamily="18" charset="0"/>
          </a:endParaRPr>
        </a:p>
        <a:p xmlns:a="http://schemas.openxmlformats.org/drawingml/2006/main">
          <a:r>
            <a:rPr lang="en-US" sz="1000" b="1" dirty="0">
              <a:latin typeface="Garamond" pitchFamily="18" charset="0"/>
            </a:rPr>
            <a:t>Source</a:t>
          </a:r>
          <a:r>
            <a:rPr lang="en-US" sz="1000" dirty="0">
              <a:latin typeface="Garamond" pitchFamily="18" charset="0"/>
            </a:rPr>
            <a:t>:</a:t>
          </a:r>
          <a:r>
            <a:rPr lang="en-US" sz="1000" baseline="0" dirty="0">
              <a:latin typeface="Garamond" pitchFamily="18" charset="0"/>
            </a:rPr>
            <a:t> </a:t>
          </a:r>
          <a:r>
            <a:rPr lang="en-US" sz="1000" dirty="0">
              <a:latin typeface="Garamond" pitchFamily="18" charset="0"/>
            </a:rPr>
            <a:t>Texas Bond Review Board - Bond Finance Office</a:t>
          </a:r>
        </a:p>
      </cdr:txBody>
    </cdr:sp>
  </cdr:relSizeAnchor>
  <cdr:relSizeAnchor xmlns:cdr="http://schemas.openxmlformats.org/drawingml/2006/chartDrawing">
    <cdr:from>
      <cdr:x>0.02175</cdr:x>
      <cdr:y>0.91526</cdr:y>
    </cdr:from>
    <cdr:to>
      <cdr:x>0.02818</cdr:x>
      <cdr:y>0.91624</cdr:y>
    </cdr:to>
    <cdr:sp macro="" textlink="">
      <cdr:nvSpPr>
        <cdr:cNvPr id="5" name="TextBox 4"/>
        <cdr:cNvSpPr txBox="1"/>
      </cdr:nvSpPr>
      <cdr:spPr>
        <a:xfrm xmlns:a="http://schemas.openxmlformats.org/drawingml/2006/main">
          <a:off x="214900" y="4652275"/>
          <a:ext cx="63531" cy="4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*Excludes conduit debt.</a:t>
          </a:r>
        </a:p>
        <a:p xmlns:a="http://schemas.openxmlformats.org/drawingml/2006/main">
          <a:r>
            <a:rPr lang="en-US" sz="1000">
              <a:latin typeface="Times New Roman" panose="02020603050405020304" pitchFamily="18" charset="0"/>
              <a:cs typeface="Times New Roman" panose="02020603050405020304" pitchFamily="18" charset="0"/>
            </a:rPr>
            <a:t>Source: Texas Bond Review Board</a:t>
          </a:r>
          <a:r>
            <a:rPr lang="en-US" sz="1000" baseline="0">
              <a:latin typeface="Times New Roman" panose="02020603050405020304" pitchFamily="18" charset="0"/>
              <a:cs typeface="Times New Roman" panose="02020603050405020304" pitchFamily="18" charset="0"/>
            </a:rPr>
            <a:t> - Bond Finance Office</a:t>
          </a:r>
          <a:endParaRPr lang="en-US" sz="1000">
            <a:latin typeface="Times New Roman" panose="02020603050405020304" pitchFamily="18" charset="0"/>
            <a:cs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2" name="TextBox 1"/>
        <cdr:cNvSpPr txBox="1"/>
      </cdr:nvSpPr>
      <cdr:spPr>
        <a:xfrm xmlns:a="http://schemas.openxmlformats.org/drawingml/2006/main">
          <a:off x="22019" y="0"/>
          <a:ext cx="8750506" cy="9429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0">
              <a:latin typeface="Garamond" pitchFamily="18" charset="0"/>
            </a:rPr>
            <a:t>Figure 5.2</a:t>
          </a:r>
        </a:p>
        <a:p xmlns:a="http://schemas.openxmlformats.org/drawingml/2006/main">
          <a:pPr algn="ctr"/>
          <a:r>
            <a:rPr lang="en-US" sz="1400" b="1">
              <a:latin typeface="Garamond" pitchFamily="18" charset="0"/>
            </a:rPr>
            <a:t>Texas Local Government</a:t>
          </a:r>
        </a:p>
        <a:p xmlns:a="http://schemas.openxmlformats.org/drawingml/2006/main">
          <a:pPr algn="ctr"/>
          <a:r>
            <a:rPr lang="en-US" sz="1400" b="1">
              <a:latin typeface="Garamond" pitchFamily="18" charset="0"/>
            </a:rPr>
            <a:t>Certificates</a:t>
          </a:r>
          <a:r>
            <a:rPr lang="en-US" sz="1400" b="1" baseline="0">
              <a:latin typeface="Garamond" pitchFamily="18" charset="0"/>
            </a:rPr>
            <a:t> of Obligation</a:t>
          </a:r>
          <a:r>
            <a:rPr lang="en-US" sz="1400" b="1">
              <a:latin typeface="Garamond" pitchFamily="18" charset="0"/>
            </a:rPr>
            <a:t> Debt</a:t>
          </a:r>
          <a:r>
            <a:rPr lang="en-US" sz="1400" b="1" baseline="0">
              <a:latin typeface="Garamond" pitchFamily="18" charset="0"/>
            </a:rPr>
            <a:t> Issuance by </a:t>
          </a:r>
        </a:p>
        <a:p xmlns:a="http://schemas.openxmlformats.org/drawingml/2006/main">
          <a:pPr algn="ctr"/>
          <a:r>
            <a:rPr lang="en-US" sz="1400" b="1" baseline="0">
              <a:latin typeface="Garamond" pitchFamily="18" charset="0"/>
              <a:ea typeface="+mn-ea"/>
              <a:cs typeface="+mn-cs"/>
            </a:rPr>
            <a:t>Cities, Counties, and Health and Hospital Districts by Fiscal Year</a:t>
          </a:r>
          <a:r>
            <a:rPr lang="en-US" sz="1400" b="1" baseline="0">
              <a:latin typeface="Garamond" pitchFamily="18" charset="0"/>
            </a:rPr>
            <a:t>* </a:t>
          </a:r>
        </a:p>
        <a:p xmlns:a="http://schemas.openxmlformats.org/drawingml/2006/main">
          <a:pPr algn="ctr"/>
          <a:r>
            <a:rPr lang="en-US" sz="1400" b="0" baseline="0">
              <a:latin typeface="Garamond" pitchFamily="18" charset="0"/>
            </a:rPr>
            <a:t>($ in billions)</a:t>
          </a:r>
          <a:endParaRPr lang="en-US" sz="1400" b="0">
            <a:latin typeface="Garamond" pitchFamily="18" charset="0"/>
          </a:endParaRPr>
        </a:p>
      </cdr:txBody>
    </cdr:sp>
  </cdr:relSizeAnchor>
  <cdr:relSizeAnchor xmlns:cdr="http://schemas.openxmlformats.org/drawingml/2006/chartDrawing">
    <cdr:from>
      <cdr:x>0</cdr:x>
      <cdr:y>0.86471</cdr:y>
    </cdr:from>
    <cdr:to>
      <cdr:x>0.95532</cdr:x>
      <cdr:y>0.99838</cdr:y>
    </cdr:to>
    <cdr:sp macro="" textlink="">
      <cdr:nvSpPr>
        <cdr:cNvPr id="3" name="TextBox 2"/>
        <cdr:cNvSpPr txBox="1"/>
      </cdr:nvSpPr>
      <cdr:spPr>
        <a:xfrm xmlns:a="http://schemas.openxmlformats.org/drawingml/2006/main">
          <a:off x="0" y="3743137"/>
          <a:ext cx="7446668" cy="5786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latin typeface="Garamond" pitchFamily="18" charset="0"/>
            </a:rPr>
            <a:t>*Certificates</a:t>
          </a:r>
          <a:r>
            <a:rPr lang="en-US" sz="1000" baseline="0" dirty="0">
              <a:latin typeface="Garamond" pitchFamily="18" charset="0"/>
            </a:rPr>
            <a:t> of Obligation may only be issued by C</a:t>
          </a:r>
          <a:r>
            <a:rPr lang="en-US" sz="1000" dirty="0">
              <a:latin typeface="Garamond" pitchFamily="18" charset="0"/>
            </a:rPr>
            <a:t>ities, Counties, and Health</a:t>
          </a:r>
          <a:r>
            <a:rPr lang="en-US" sz="1000" baseline="0" dirty="0">
              <a:latin typeface="Garamond" pitchFamily="18" charset="0"/>
            </a:rPr>
            <a:t>/Hospital Districts and Authorities.                                           </a:t>
          </a:r>
        </a:p>
        <a:p xmlns:a="http://schemas.openxmlformats.org/drawingml/2006/main">
          <a:r>
            <a:rPr lang="en-US" sz="1000" dirty="0">
              <a:latin typeface="Garamond" pitchFamily="18" charset="0"/>
            </a:rPr>
            <a:t>Includes debt secured by a combination of ad valorem taxes and other revenue</a:t>
          </a:r>
          <a:r>
            <a:rPr lang="en-US" sz="1000" baseline="0" dirty="0">
              <a:latin typeface="Garamond" pitchFamily="18" charset="0"/>
            </a:rPr>
            <a:t> sources. Excludes conduit debt. </a:t>
          </a:r>
          <a:endParaRPr lang="en-US" sz="1000" dirty="0">
            <a:latin typeface="Garamond" pitchFamily="18" charset="0"/>
          </a:endParaRPr>
        </a:p>
        <a:p xmlns:a="http://schemas.openxmlformats.org/drawingml/2006/main">
          <a:r>
            <a:rPr lang="en-US" sz="1000" b="1" dirty="0">
              <a:latin typeface="Garamond" pitchFamily="18" charset="0"/>
            </a:rPr>
            <a:t>Source</a:t>
          </a:r>
          <a:r>
            <a:rPr lang="en-US" sz="1000" dirty="0">
              <a:latin typeface="Garamond" pitchFamily="18" charset="0"/>
            </a:rPr>
            <a:t>: Texas Bond Review Board - Bond Finance Office.</a:t>
          </a:r>
        </a:p>
      </cdr:txBody>
    </cdr:sp>
  </cdr:relSizeAnchor>
  <cdr:relSizeAnchor xmlns:cdr="http://schemas.openxmlformats.org/drawingml/2006/chartDrawing">
    <cdr:from>
      <cdr:x>0.00595</cdr:x>
      <cdr:y>0.01573</cdr:y>
    </cdr:from>
    <cdr:to>
      <cdr:x>0.99618</cdr:x>
      <cdr:y>0.17359</cdr:y>
    </cdr:to>
    <cdr:sp macro="" textlink="">
      <cdr:nvSpPr>
        <cdr:cNvPr id="4" name="TextBox 3"/>
        <cdr:cNvSpPr txBox="1"/>
      </cdr:nvSpPr>
      <cdr:spPr>
        <a:xfrm xmlns:a="http://schemas.openxmlformats.org/drawingml/2006/main">
          <a:off x="56727" y="96520"/>
          <a:ext cx="9448800" cy="939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0.00037</cdr:x>
      <cdr:y>0.00107</cdr:y>
    </cdr:from>
    <cdr:to>
      <cdr:x>0.9991</cdr:x>
      <cdr:y>0.17835</cdr:y>
    </cdr:to>
    <cdr:sp macro="" textlink="">
      <cdr:nvSpPr>
        <cdr:cNvPr id="5" name="TextBox 4"/>
        <cdr:cNvSpPr txBox="1"/>
      </cdr:nvSpPr>
      <cdr:spPr>
        <a:xfrm xmlns:a="http://schemas.openxmlformats.org/drawingml/2006/main">
          <a:off x="5927" y="3387"/>
          <a:ext cx="9525000" cy="10583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cdr:x>
      <cdr:y>0.01643</cdr:y>
    </cdr:from>
    <cdr:to>
      <cdr:x>1</cdr:x>
      <cdr:y>0.21425</cdr:y>
    </cdr:to>
    <cdr:sp macro="" textlink="">
      <cdr:nvSpPr>
        <cdr:cNvPr id="7" name="TextBox 6"/>
        <cdr:cNvSpPr txBox="1"/>
      </cdr:nvSpPr>
      <cdr:spPr>
        <a:xfrm xmlns:a="http://schemas.openxmlformats.org/drawingml/2006/main">
          <a:off x="0" y="71121"/>
          <a:ext cx="7794946" cy="8563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b="1" dirty="0">
              <a:latin typeface="Garamond" panose="02020404030301010803" pitchFamily="18" charset="0"/>
            </a:rPr>
            <a:t>Texas Local</a:t>
          </a:r>
          <a:r>
            <a:rPr lang="en-US" sz="1000" b="1" baseline="0" dirty="0">
              <a:latin typeface="Garamond" panose="02020404030301010803" pitchFamily="18" charset="0"/>
            </a:rPr>
            <a:t> Government</a:t>
          </a:r>
        </a:p>
        <a:p xmlns:a="http://schemas.openxmlformats.org/drawingml/2006/main">
          <a:pPr algn="ctr"/>
          <a:r>
            <a:rPr lang="en-US" sz="1000" b="1" baseline="0" dirty="0">
              <a:latin typeface="Garamond" panose="02020404030301010803" pitchFamily="18" charset="0"/>
            </a:rPr>
            <a:t>Certificates of Obligation Debt Issuance by</a:t>
          </a:r>
        </a:p>
        <a:p xmlns:a="http://schemas.openxmlformats.org/drawingml/2006/main">
          <a:pPr algn="ctr"/>
          <a:r>
            <a:rPr lang="en-US" sz="1000" b="1" baseline="0" dirty="0">
              <a:latin typeface="Garamond" panose="02020404030301010803" pitchFamily="18" charset="0"/>
            </a:rPr>
            <a:t>Cities, Counties, and Health/Hospital Districts and Authorities by Fiscal Year*</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0.9968</cdr:x>
      <cdr:y>0.18306</cdr:y>
    </cdr:to>
    <cdr:sp macro="" textlink="">
      <cdr:nvSpPr>
        <cdr:cNvPr id="2" name="TextBox 1"/>
        <cdr:cNvSpPr txBox="1"/>
      </cdr:nvSpPr>
      <cdr:spPr>
        <a:xfrm xmlns:a="http://schemas.openxmlformats.org/drawingml/2006/main">
          <a:off x="0" y="0"/>
          <a:ext cx="8774482" cy="7803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lnSpc>
              <a:spcPts val="1300"/>
            </a:lnSpc>
          </a:pPr>
          <a:endParaRPr lang="en-US" sz="1200" b="0" dirty="0">
            <a:latin typeface="Garamond" pitchFamily="18" charset="0"/>
          </a:endParaRPr>
        </a:p>
        <a:p xmlns:a="http://schemas.openxmlformats.org/drawingml/2006/main">
          <a:pPr algn="ctr">
            <a:lnSpc>
              <a:spcPts val="1300"/>
            </a:lnSpc>
          </a:pPr>
          <a:r>
            <a:rPr lang="en-US" sz="1200" b="1" dirty="0">
              <a:latin typeface="Garamond" pitchFamily="18" charset="0"/>
            </a:rPr>
            <a:t>Texas Local Government</a:t>
          </a:r>
        </a:p>
        <a:p xmlns:a="http://schemas.openxmlformats.org/drawingml/2006/main">
          <a:pPr algn="ctr">
            <a:lnSpc>
              <a:spcPts val="1300"/>
            </a:lnSpc>
          </a:pPr>
          <a:r>
            <a:rPr lang="en-US" sz="1200" b="1" dirty="0">
              <a:latin typeface="Garamond" pitchFamily="18" charset="0"/>
            </a:rPr>
            <a:t>Total Certificates</a:t>
          </a:r>
          <a:r>
            <a:rPr lang="en-US" sz="1200" b="1" baseline="0" dirty="0">
              <a:latin typeface="Garamond" pitchFamily="18" charset="0"/>
            </a:rPr>
            <a:t> of Obligation</a:t>
          </a:r>
          <a:r>
            <a:rPr lang="en-US" sz="1200" b="1" dirty="0">
              <a:latin typeface="Garamond" pitchFamily="18" charset="0"/>
            </a:rPr>
            <a:t> Debt</a:t>
          </a:r>
          <a:r>
            <a:rPr lang="en-US" sz="1200" b="1" baseline="0" dirty="0">
              <a:latin typeface="Garamond" pitchFamily="18" charset="0"/>
            </a:rPr>
            <a:t> Outstanding*</a:t>
          </a:r>
        </a:p>
        <a:p xmlns:a="http://schemas.openxmlformats.org/drawingml/2006/main">
          <a:pPr algn="ctr">
            <a:lnSpc>
              <a:spcPts val="1200"/>
            </a:lnSpc>
          </a:pPr>
          <a:endParaRPr lang="en-US" sz="1200" b="1" dirty="0">
            <a:latin typeface="Garamond" pitchFamily="18" charset="0"/>
          </a:endParaRPr>
        </a:p>
      </cdr:txBody>
    </cdr:sp>
  </cdr:relSizeAnchor>
  <cdr:relSizeAnchor xmlns:cdr="http://schemas.openxmlformats.org/drawingml/2006/chartDrawing">
    <cdr:from>
      <cdr:x>0</cdr:x>
      <cdr:y>0.86885</cdr:y>
    </cdr:from>
    <cdr:to>
      <cdr:x>0.96339</cdr:x>
      <cdr:y>1</cdr:y>
    </cdr:to>
    <cdr:sp macro="" textlink="">
      <cdr:nvSpPr>
        <cdr:cNvPr id="3" name="TextBox 2"/>
        <cdr:cNvSpPr txBox="1"/>
      </cdr:nvSpPr>
      <cdr:spPr>
        <a:xfrm xmlns:a="http://schemas.openxmlformats.org/drawingml/2006/main">
          <a:off x="0" y="3703544"/>
          <a:ext cx="8480384" cy="5590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latin typeface="Garamond" pitchFamily="18" charset="0"/>
            </a:rPr>
            <a:t>*Certificates of Obligation may only be issued by Cities, Counties, and Health/Hospital Districts and Authorities. </a:t>
          </a:r>
        </a:p>
        <a:p xmlns:a="http://schemas.openxmlformats.org/drawingml/2006/main">
          <a:r>
            <a:rPr lang="en-US" sz="1000" dirty="0">
              <a:latin typeface="Garamond" pitchFamily="18" charset="0"/>
            </a:rPr>
            <a:t>Includes debt secured by a combination of ad valorem taxes and other revenue</a:t>
          </a:r>
          <a:r>
            <a:rPr lang="en-US" sz="1000" baseline="0" dirty="0">
              <a:latin typeface="Garamond" pitchFamily="18" charset="0"/>
            </a:rPr>
            <a:t> sources. Excludes conduit debt.</a:t>
          </a:r>
          <a:endParaRPr lang="en-US" sz="1000" dirty="0">
            <a:latin typeface="Garamond" pitchFamily="18" charset="0"/>
          </a:endParaRPr>
        </a:p>
        <a:p xmlns:a="http://schemas.openxmlformats.org/drawingml/2006/main">
          <a:r>
            <a:rPr lang="en-US" sz="1000" b="1" dirty="0">
              <a:latin typeface="Garamond" pitchFamily="18" charset="0"/>
            </a:rPr>
            <a:t>Source</a:t>
          </a:r>
          <a:r>
            <a:rPr lang="en-US" sz="1000" dirty="0">
              <a:latin typeface="Garamond" pitchFamily="18" charset="0"/>
            </a:rPr>
            <a:t>: Texas Bond Review Board - Bond Finance Office.</a:t>
          </a:r>
        </a:p>
      </cdr:txBody>
    </cdr:sp>
  </cdr:relSizeAnchor>
</c:userShapes>
</file>

<file path=ppt/drawings/drawing7.xml><?xml version="1.0" encoding="utf-8"?>
<c:userShapes xmlns:c="http://schemas.openxmlformats.org/drawingml/2006/chart">
  <cdr:relSizeAnchor xmlns:cdr="http://schemas.openxmlformats.org/drawingml/2006/chartDrawing">
    <cdr:from>
      <cdr:x>0.00908</cdr:x>
      <cdr:y>0.88603</cdr:y>
    </cdr:from>
    <cdr:to>
      <cdr:x>0.54692</cdr:x>
      <cdr:y>1</cdr:y>
    </cdr:to>
    <cdr:sp macro="" textlink="">
      <cdr:nvSpPr>
        <cdr:cNvPr id="2" name="TextBox 1"/>
        <cdr:cNvSpPr txBox="1"/>
      </cdr:nvSpPr>
      <cdr:spPr>
        <a:xfrm xmlns:a="http://schemas.openxmlformats.org/drawingml/2006/main">
          <a:off x="57531" y="2892373"/>
          <a:ext cx="3408726" cy="3720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latin typeface="Garamond" panose="02020404030301010803" pitchFamily="18" charset="0"/>
            </a:rPr>
            <a:t>Excludes conduit</a:t>
          </a:r>
          <a:r>
            <a:rPr lang="en-US" sz="1000" baseline="0" dirty="0">
              <a:latin typeface="Garamond" panose="02020404030301010803" pitchFamily="18" charset="0"/>
            </a:rPr>
            <a:t> debt.</a:t>
          </a:r>
          <a:endParaRPr lang="en-US" sz="1000" dirty="0">
            <a:latin typeface="Garamond" panose="02020404030301010803" pitchFamily="18" charset="0"/>
          </a:endParaRPr>
        </a:p>
        <a:p xmlns:a="http://schemas.openxmlformats.org/drawingml/2006/main">
          <a:r>
            <a:rPr lang="en-US" sz="1000" b="1" dirty="0">
              <a:latin typeface="Garamond" panose="02020404030301010803" pitchFamily="18" charset="0"/>
            </a:rPr>
            <a:t>Source</a:t>
          </a:r>
          <a:r>
            <a:rPr lang="en-US" sz="1000" dirty="0">
              <a:latin typeface="Garamond" panose="02020404030301010803" pitchFamily="18" charset="0"/>
            </a:rPr>
            <a:t>: Texas Bond Review</a:t>
          </a:r>
          <a:r>
            <a:rPr lang="en-US" sz="1000" baseline="0" dirty="0">
              <a:latin typeface="Garamond" panose="02020404030301010803" pitchFamily="18" charset="0"/>
            </a:rPr>
            <a:t> Board - Bond Finance Office.</a:t>
          </a:r>
          <a:endParaRPr lang="en-US" sz="1000" dirty="0">
            <a:latin typeface="Garamond" panose="02020404030301010803" pitchFamily="18"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0.02963</cdr:x>
      <cdr:y>0.88934</cdr:y>
    </cdr:from>
    <cdr:to>
      <cdr:x>0.73755</cdr:x>
      <cdr:y>1</cdr:y>
    </cdr:to>
    <cdr:sp macro="" textlink="">
      <cdr:nvSpPr>
        <cdr:cNvPr id="2" name="TextBox 1"/>
        <cdr:cNvSpPr txBox="1"/>
      </cdr:nvSpPr>
      <cdr:spPr>
        <a:xfrm xmlns:a="http://schemas.openxmlformats.org/drawingml/2006/main">
          <a:off x="238119" y="3893472"/>
          <a:ext cx="5689341" cy="4844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050" dirty="0">
              <a:effectLst/>
              <a:latin typeface="Garamond" panose="02020404030301010803" pitchFamily="18" charset="0"/>
              <a:ea typeface="+mn-ea"/>
              <a:cs typeface="+mn-cs"/>
            </a:rPr>
            <a:t>Excludes commercial paper, conduit debt, and Build America Bond subsidies.</a:t>
          </a:r>
          <a:endParaRPr lang="en-US" sz="1050" dirty="0">
            <a:effectLst/>
            <a:latin typeface="Garamond" panose="02020404030301010803" pitchFamily="18" charset="0"/>
          </a:endParaRP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050" b="1" dirty="0">
              <a:latin typeface="Garamond" pitchFamily="18" charset="0"/>
              <a:ea typeface="+mn-ea"/>
              <a:cs typeface="+mn-cs"/>
            </a:rPr>
            <a:t>Source</a:t>
          </a:r>
          <a:r>
            <a:rPr lang="en-US" sz="1050" dirty="0">
              <a:latin typeface="Garamond" pitchFamily="18" charset="0"/>
              <a:ea typeface="+mn-ea"/>
              <a:cs typeface="+mn-cs"/>
            </a:rPr>
            <a:t>: Texas Bond Review</a:t>
          </a:r>
          <a:r>
            <a:rPr lang="en-US" sz="1050" baseline="0" dirty="0">
              <a:latin typeface="Garamond" pitchFamily="18" charset="0"/>
              <a:ea typeface="+mn-ea"/>
              <a:cs typeface="+mn-cs"/>
            </a:rPr>
            <a:t> Board - Bond Finance Office</a:t>
          </a:r>
          <a:endParaRPr lang="en-US" sz="1050" dirty="0">
            <a:latin typeface="Garamond" pitchFamily="18" charset="0"/>
            <a:ea typeface="+mn-ea"/>
            <a:cs typeface="+mn-cs"/>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0.00225</cdr:x>
      <cdr:y>0.91194</cdr:y>
    </cdr:from>
    <cdr:to>
      <cdr:x>0.49877</cdr:x>
      <cdr:y>0.99343</cdr:y>
    </cdr:to>
    <cdr:sp macro="" textlink="">
      <cdr:nvSpPr>
        <cdr:cNvPr id="2" name="TextBox 1"/>
        <cdr:cNvSpPr txBox="1"/>
      </cdr:nvSpPr>
      <cdr:spPr>
        <a:xfrm xmlns:a="http://schemas.openxmlformats.org/drawingml/2006/main">
          <a:off x="13743" y="3060531"/>
          <a:ext cx="3032714" cy="2734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800" dirty="0">
              <a:latin typeface="Garamond" pitchFamily="18" charset="0"/>
              <a:ea typeface="+mn-ea"/>
              <a:cs typeface="+mn-cs"/>
            </a:rPr>
            <a:t>Excludes conduit debt.</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800" b="1" dirty="0">
              <a:latin typeface="Garamond" pitchFamily="18" charset="0"/>
              <a:ea typeface="+mn-ea"/>
              <a:cs typeface="+mn-cs"/>
            </a:rPr>
            <a:t>Source</a:t>
          </a:r>
          <a:r>
            <a:rPr lang="en-US" sz="800" dirty="0">
              <a:latin typeface="Garamond" pitchFamily="18" charset="0"/>
              <a:ea typeface="+mn-ea"/>
              <a:cs typeface="+mn-cs"/>
            </a:rPr>
            <a:t>: Texas Bond Review</a:t>
          </a:r>
          <a:r>
            <a:rPr lang="en-US" sz="800" baseline="0" dirty="0">
              <a:latin typeface="Garamond" pitchFamily="18" charset="0"/>
              <a:ea typeface="+mn-ea"/>
              <a:cs typeface="+mn-cs"/>
            </a:rPr>
            <a:t> Board - Bond Finance Office.</a:t>
          </a:r>
          <a:endParaRPr lang="en-US" sz="800" dirty="0">
            <a:latin typeface="Garamond" pitchFamily="18" charset="0"/>
            <a:ea typeface="+mn-ea"/>
            <a:cs typeface="+mn-cs"/>
          </a:endParaRPr>
        </a:p>
        <a:p xmlns:a="http://schemas.openxmlformats.org/drawingml/2006/main">
          <a:endParaRPr lang="en-US" sz="1200" dirty="0"/>
        </a:p>
      </cdr:txBody>
    </cdr:sp>
  </cdr:relSizeAnchor>
  <cdr:relSizeAnchor xmlns:cdr="http://schemas.openxmlformats.org/drawingml/2006/chartDrawing">
    <cdr:from>
      <cdr:x>0.3719</cdr:x>
      <cdr:y>0.0172</cdr:y>
    </cdr:from>
    <cdr:to>
      <cdr:x>0.66575</cdr:x>
      <cdr:y>0.18235</cdr:y>
    </cdr:to>
    <cdr:sp macro="" textlink="">
      <cdr:nvSpPr>
        <cdr:cNvPr id="3" name="TextBox 2">
          <a:extLst xmlns:a="http://schemas.openxmlformats.org/drawingml/2006/main">
            <a:ext uri="{FF2B5EF4-FFF2-40B4-BE49-F238E27FC236}">
              <a16:creationId xmlns:a16="http://schemas.microsoft.com/office/drawing/2014/main" id="{C2F92212-613B-41F8-9E33-86BFE6844B34}"/>
            </a:ext>
          </a:extLst>
        </cdr:cNvPr>
        <cdr:cNvSpPr txBox="1"/>
      </cdr:nvSpPr>
      <cdr:spPr>
        <a:xfrm xmlns:a="http://schemas.openxmlformats.org/drawingml/2006/main">
          <a:off x="3857625" y="111125"/>
          <a:ext cx="3048000" cy="1066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226786" y="8939755"/>
            <a:ext cx="720381" cy="244072"/>
          </a:xfrm>
          <a:prstGeom prst="rect">
            <a:avLst/>
          </a:prstGeom>
          <a:noFill/>
          <a:ln w="12700">
            <a:noFill/>
            <a:miter lim="800000"/>
            <a:headEnd/>
            <a:tailEnd/>
          </a:ln>
          <a:effectLst/>
        </p:spPr>
        <p:txBody>
          <a:bodyPr wrap="none" lIns="89213" tIns="45418" rIns="89213" bIns="45418">
            <a:spAutoFit/>
          </a:bodyPr>
          <a:lstStyle/>
          <a:p>
            <a:pPr algn="ctr" defTabSz="887998" eaLnBrk="0" hangingPunct="0">
              <a:lnSpc>
                <a:spcPct val="90000"/>
              </a:lnSpc>
              <a:defRPr/>
            </a:pPr>
            <a:r>
              <a:rPr lang="en-US" sz="1100">
                <a:effectLst/>
                <a:latin typeface="Arial" charset="0"/>
              </a:rPr>
              <a:t>Page </a:t>
            </a:r>
            <a:fld id="{88CD022F-F202-43F6-9506-8B77BA729F1F}" type="slidenum">
              <a:rPr lang="en-US" sz="1100">
                <a:effectLst/>
                <a:latin typeface="Arial" charset="0"/>
              </a:rPr>
              <a:pPr algn="ctr" defTabSz="887998" eaLnBrk="0" hangingPunct="0">
                <a:lnSpc>
                  <a:spcPct val="90000"/>
                </a:lnSpc>
                <a:defRPr/>
              </a:pPr>
              <a:t>‹#›</a:t>
            </a:fld>
            <a:endParaRPr lang="en-US" sz="1100">
              <a:effectLst/>
              <a:latin typeface="Arial" charset="0"/>
            </a:endParaRPr>
          </a:p>
        </p:txBody>
      </p:sp>
    </p:spTree>
    <p:extLst>
      <p:ext uri="{BB962C8B-B14F-4D97-AF65-F5344CB8AC3E}">
        <p14:creationId xmlns:p14="http://schemas.microsoft.com/office/powerpoint/2010/main" val="255851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2019" y="4458659"/>
            <a:ext cx="5288290" cy="4224667"/>
          </a:xfrm>
          <a:prstGeom prst="rect">
            <a:avLst/>
          </a:prstGeom>
          <a:noFill/>
          <a:ln w="12700">
            <a:noFill/>
            <a:miter lim="800000"/>
            <a:headEnd/>
            <a:tailEnd/>
          </a:ln>
          <a:effectLst/>
        </p:spPr>
        <p:txBody>
          <a:bodyPr vert="horz" wrap="square" lIns="92459" tIns="45418" rIns="92459" bIns="4541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p:cNvSpPr>
            <a:spLocks noChangeArrowheads="1"/>
          </p:cNvSpPr>
          <p:nvPr/>
        </p:nvSpPr>
        <p:spPr bwMode="auto">
          <a:xfrm>
            <a:off x="3226786" y="8939755"/>
            <a:ext cx="720381" cy="244072"/>
          </a:xfrm>
          <a:prstGeom prst="rect">
            <a:avLst/>
          </a:prstGeom>
          <a:noFill/>
          <a:ln w="12700">
            <a:noFill/>
            <a:miter lim="800000"/>
            <a:headEnd/>
            <a:tailEnd/>
          </a:ln>
          <a:effectLst/>
        </p:spPr>
        <p:txBody>
          <a:bodyPr wrap="none" lIns="89213" tIns="45418" rIns="89213" bIns="45418">
            <a:spAutoFit/>
          </a:bodyPr>
          <a:lstStyle/>
          <a:p>
            <a:pPr algn="ctr" defTabSz="887998" eaLnBrk="0" hangingPunct="0">
              <a:lnSpc>
                <a:spcPct val="90000"/>
              </a:lnSpc>
              <a:defRPr/>
            </a:pPr>
            <a:r>
              <a:rPr lang="en-US" sz="1100">
                <a:effectLst/>
                <a:latin typeface="Arial" charset="0"/>
              </a:rPr>
              <a:t>Page </a:t>
            </a:r>
            <a:fld id="{52704D76-59CF-476F-91BF-CF1017649A02}" type="slidenum">
              <a:rPr lang="en-US" sz="1100">
                <a:effectLst/>
                <a:latin typeface="Arial" charset="0"/>
              </a:rPr>
              <a:pPr algn="ctr" defTabSz="887998" eaLnBrk="0" hangingPunct="0">
                <a:lnSpc>
                  <a:spcPct val="90000"/>
                </a:lnSpc>
                <a:defRPr/>
              </a:pPr>
              <a:t>‹#›</a:t>
            </a:fld>
            <a:endParaRPr lang="en-US" sz="1100">
              <a:effectLst/>
              <a:latin typeface="Arial" charset="0"/>
            </a:endParaRPr>
          </a:p>
        </p:txBody>
      </p:sp>
      <p:sp>
        <p:nvSpPr>
          <p:cNvPr id="71684" name="Rectangle 4"/>
          <p:cNvSpPr>
            <a:spLocks noGrp="1" noRot="1" noChangeAspect="1" noChangeArrowheads="1" noTextEdit="1"/>
          </p:cNvSpPr>
          <p:nvPr>
            <p:ph type="sldImg" idx="2"/>
          </p:nvPr>
        </p:nvSpPr>
        <p:spPr bwMode="auto">
          <a:xfrm>
            <a:off x="1252538" y="712788"/>
            <a:ext cx="4672012" cy="3503612"/>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53628708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1026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Discuss amounts/types of debt/current outstanding/other data points. Examples from LAR, % allocation of issued debt</a:t>
            </a:r>
          </a:p>
          <a:p>
            <a:endParaRPr lang="en-US" dirty="0">
              <a:latin typeface="Arial"/>
              <a:cs typeface="Arial"/>
            </a:endParaRPr>
          </a:p>
        </p:txBody>
      </p:sp>
    </p:spTree>
    <p:extLst>
      <p:ext uri="{BB962C8B-B14F-4D97-AF65-F5344CB8AC3E}">
        <p14:creationId xmlns:p14="http://schemas.microsoft.com/office/powerpoint/2010/main" val="967095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0973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63879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547582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210877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54351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82858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730289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6370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97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556974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07182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56189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591562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1576259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26514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8330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883047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1486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5707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190392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815460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294876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3436121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a:ln/>
        </p:spPr>
      </p:sp>
      <p:sp>
        <p:nvSpPr>
          <p:cNvPr id="79875" name="Rectangle 3"/>
          <p:cNvSpPr>
            <a:spLocks noGrp="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27460182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2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9134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903837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424588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12"/>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7" name="Rectangle 11"/>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8" name="Rectangle 7"/>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66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56677"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vl1pPr>
          </a:lstStyle>
          <a:p>
            <a:r>
              <a:rPr lang="en-US"/>
              <a:t>Click to edit Master subtitle style</a:t>
            </a:r>
          </a:p>
        </p:txBody>
      </p:sp>
      <p:sp>
        <p:nvSpPr>
          <p:cNvPr id="9" name="Rectangle 8"/>
          <p:cNvSpPr>
            <a:spLocks noGrp="1" noChangeArrowheads="1"/>
          </p:cNvSpPr>
          <p:nvPr>
            <p:ph type="sldNum" sz="quarter" idx="10"/>
          </p:nvPr>
        </p:nvSpPr>
        <p:spPr/>
        <p:txBody>
          <a:bodyPr/>
          <a:lstStyle>
            <a:lvl1pPr>
              <a:defRPr/>
            </a:lvl1pPr>
          </a:lstStyle>
          <a:p>
            <a:pPr>
              <a:defRPr/>
            </a:pPr>
            <a:fld id="{74C49AFE-51AF-4ED3-A9FC-DFA64A7DEC33}" type="slidenum">
              <a:rPr lang="en-US"/>
              <a:pPr>
                <a:defRPr/>
              </a:pPr>
              <a:t>‹#›</a:t>
            </a:fld>
            <a:endParaRPr lang="en-US"/>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01128F7C-077A-4F7A-9820-3271DA1ED719}" type="slidenum">
              <a:rPr lang="en-US"/>
              <a:pPr>
                <a:defRPr/>
              </a:pPr>
              <a:t>‹#›</a:t>
            </a:fld>
            <a:endParaRPr lang="en-US"/>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F79AAE0-F75E-495B-A81C-333D322FE7A8}" type="slidenum">
              <a:rPr lang="en-US"/>
              <a:pPr>
                <a:defRPr/>
              </a:pPr>
              <a:t>‹#›</a:t>
            </a:fld>
            <a:endParaRPr lang="en-US"/>
          </a:p>
        </p:txBody>
      </p:sp>
    </p:spTree>
  </p:cSld>
  <p:clrMapOvr>
    <a:masterClrMapping/>
  </p:clrMapOvr>
  <p:transition spd="med">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5"/>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9652"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39653"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atin typeface="Times New Roman" pitchFamily="18" charset="0"/>
              </a:defRPr>
            </a:lvl1pPr>
          </a:lstStyle>
          <a:p>
            <a:r>
              <a:rPr lang="en-US"/>
              <a:t>Click to edit Master subtitle style</a:t>
            </a:r>
          </a:p>
        </p:txBody>
      </p:sp>
      <p:sp>
        <p:nvSpPr>
          <p:cNvPr id="7" name="Rectangle 8"/>
          <p:cNvSpPr>
            <a:spLocks noGrp="1" noChangeArrowheads="1"/>
          </p:cNvSpPr>
          <p:nvPr>
            <p:ph type="sldNum" sz="quarter" idx="10"/>
          </p:nvPr>
        </p:nvSpPr>
        <p:spPr/>
        <p:txBody>
          <a:bodyPr/>
          <a:lstStyle>
            <a:lvl1pPr>
              <a:defRPr/>
            </a:lvl1pPr>
          </a:lstStyle>
          <a:p>
            <a:pPr>
              <a:defRPr/>
            </a:pPr>
            <a:fld id="{C623D8A2-0652-4667-8897-A59110199622}" type="slidenum">
              <a:rPr lang="en-US"/>
              <a:pPr>
                <a:defRPr/>
              </a:pPr>
              <a:t>‹#›</a:t>
            </a:fld>
            <a:endParaRPr lang="en-US"/>
          </a:p>
        </p:txBody>
      </p:sp>
    </p:spTree>
  </p:cSld>
  <p:clrMapOvr>
    <a:masterClrMapping/>
  </p:clrMapOvr>
  <p:transition spd="med">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4174204-8A5A-4378-BEE6-D44BEEDE0C2A}" type="slidenum">
              <a:rPr lang="en-US"/>
              <a:pPr>
                <a:defRPr/>
              </a:pPr>
              <a:t>‹#›</a:t>
            </a:fld>
            <a:endParaRPr lang="en-US"/>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027340DD-1541-4477-89DF-C99DF9C5556A}" type="slidenum">
              <a:rPr lang="en-US"/>
              <a:pPr>
                <a:defRPr/>
              </a:pPr>
              <a:t>‹#›</a:t>
            </a:fld>
            <a:endParaRPr lang="en-US"/>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0F6045F9-C40F-494A-84F2-17905DE39D00}" type="slidenum">
              <a:rPr lang="en-US"/>
              <a:pPr>
                <a:defRPr/>
              </a:pPr>
              <a:t>‹#›</a:t>
            </a:fld>
            <a:endParaRPr lang="en-US"/>
          </a:p>
        </p:txBody>
      </p:sp>
    </p:spTree>
  </p:cSld>
  <p:clrMapOvr>
    <a:masterClrMapping/>
  </p:clrMapOvr>
  <p:transition spd="med">
    <p:cu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79D30FAC-1541-483E-B8E7-217AD6E55D0F}" type="slidenum">
              <a:rPr lang="en-US"/>
              <a:pPr>
                <a:defRPr/>
              </a:pPr>
              <a:t>‹#›</a:t>
            </a:fld>
            <a:endParaRPr lang="en-US"/>
          </a:p>
        </p:txBody>
      </p:sp>
    </p:spTree>
  </p:cSld>
  <p:clrMapOvr>
    <a:masterClrMapping/>
  </p:clrMapOvr>
  <p:transition spd="med">
    <p:cu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1C26E91A-F21E-4452-AEA2-F4D45037BEAA}" type="slidenum">
              <a:rPr lang="en-US"/>
              <a:pPr>
                <a:defRPr/>
              </a:pPr>
              <a:t>‹#›</a:t>
            </a:fld>
            <a:endParaRPr lang="en-US"/>
          </a:p>
        </p:txBody>
      </p:sp>
    </p:spTree>
  </p:cSld>
  <p:clrMapOvr>
    <a:masterClrMapping/>
  </p:clrMapOvr>
  <p:transition spd="med">
    <p:cu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4FF59366-FDF1-47FF-B1BE-FAA997C23AC4}" type="slidenum">
              <a:rPr lang="en-US"/>
              <a:pPr>
                <a:defRPr/>
              </a:pPr>
              <a:t>‹#›</a:t>
            </a:fld>
            <a:endParaRPr lang="en-US"/>
          </a:p>
        </p:txBody>
      </p:sp>
    </p:spTree>
  </p:cSld>
  <p:clrMapOvr>
    <a:masterClrMapping/>
  </p:clrMapOvr>
  <p:transition spd="med">
    <p:cu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6376DF76-FE7C-4121-9888-7155906C72A6}" type="slidenum">
              <a:rPr lang="en-US"/>
              <a:pPr>
                <a:defRPr/>
              </a:pPr>
              <a:t>‹#›</a:t>
            </a:fld>
            <a:endParaRPr lang="en-US"/>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FFC54A2F-655D-459D-99E2-77AE36E4F97F}" type="slidenum">
              <a:rPr lang="en-US"/>
              <a:pPr>
                <a:defRPr/>
              </a:pPr>
              <a:t>‹#›</a:t>
            </a:fld>
            <a:endParaRPr lang="en-US"/>
          </a:p>
        </p:txBody>
      </p:sp>
    </p:spTree>
  </p:cSld>
  <p:clrMapOvr>
    <a:masterClrMapping/>
  </p:clrMapOvr>
  <p:transition spd="med">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1873BFE0-92F8-4C1B-916A-FFC9F3B42341}" type="slidenum">
              <a:rPr lang="en-US"/>
              <a:pPr>
                <a:defRPr/>
              </a:pPr>
              <a:t>‹#›</a:t>
            </a:fld>
            <a:endParaRPr lang="en-US"/>
          </a:p>
        </p:txBody>
      </p:sp>
    </p:spTree>
  </p:cSld>
  <p:clrMapOvr>
    <a:masterClrMapping/>
  </p:clrMapOvr>
  <p:transition spd="med">
    <p:cu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BCEEED8-9D01-4F0E-9678-B3C21AA86936}" type="slidenum">
              <a:rPr lang="en-US"/>
              <a:pPr>
                <a:defRPr/>
              </a:pPr>
              <a:t>‹#›</a:t>
            </a:fld>
            <a:endParaRPr lang="en-US"/>
          </a:p>
        </p:txBody>
      </p:sp>
    </p:spTree>
  </p:cSld>
  <p:clrMapOvr>
    <a:masterClrMapping/>
  </p:clrMapOvr>
  <p:transition spd="med">
    <p:cu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51E13762-E25F-4178-B057-FB97476B2565}" type="slidenum">
              <a:rPr lang="en-US"/>
              <a:pPr>
                <a:defRPr/>
              </a:pPr>
              <a:t>‹#›</a:t>
            </a:fld>
            <a:endParaRPr lang="en-US"/>
          </a:p>
        </p:txBody>
      </p:sp>
    </p:spTree>
  </p:cSld>
  <p:clrMapOvr>
    <a:masterClrMapping/>
  </p:clrMapOvr>
  <p:transition spd="med">
    <p:cu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56407B9-C1BB-4931-962C-60D2D291232E}" type="slidenum">
              <a:rPr lang="en-US"/>
              <a:pPr>
                <a:defRPr/>
              </a:pPr>
              <a:t>‹#›</a:t>
            </a:fld>
            <a:endParaRPr lang="en-US"/>
          </a:p>
        </p:txBody>
      </p:sp>
    </p:spTree>
  </p:cSld>
  <p:clrMapOvr>
    <a:masterClrMapping/>
  </p:clrMapOvr>
  <p:transition spd="med">
    <p:cu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3C186D8-FAE2-4EA3-9488-AC7074609DBD}" type="slidenum">
              <a:rPr lang="en-US"/>
              <a:pPr>
                <a:defRPr/>
              </a:pPr>
              <a:t>‹#›</a:t>
            </a:fld>
            <a:endParaRPr lang="en-US"/>
          </a:p>
        </p:txBody>
      </p:sp>
    </p:spTree>
  </p:cSld>
  <p:clrMapOvr>
    <a:masterClrMapping/>
  </p:clrMapOvr>
  <p:transition spd="med">
    <p:cu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
          <p:cNvSpPr>
            <a:spLocks noGrp="1" noChangeArrowheads="1"/>
          </p:cNvSpPr>
          <p:nvPr>
            <p:ph type="sldNum" sz="quarter" idx="10"/>
          </p:nvPr>
        </p:nvSpPr>
        <p:spPr>
          <a:ln/>
        </p:spPr>
        <p:txBody>
          <a:bodyPr/>
          <a:lstStyle>
            <a:lvl1pPr>
              <a:defRPr/>
            </a:lvl1pPr>
          </a:lstStyle>
          <a:p>
            <a:pPr>
              <a:defRPr/>
            </a:pPr>
            <a:fld id="{77DC2655-30C0-4444-9DD0-DC1ECF3FBB23}" type="slidenum">
              <a:rPr lang="en-US"/>
              <a:pPr>
                <a:defRPr/>
              </a:pPr>
              <a:t>‹#›</a:t>
            </a:fld>
            <a:endParaRPr lang="en-US"/>
          </a:p>
        </p:txBody>
      </p:sp>
    </p:spTree>
  </p:cSld>
  <p:clrMapOvr>
    <a:masterClrMapping/>
  </p:clrMapOvr>
  <p:transition spd="med">
    <p:cu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22836A17-6722-4ECC-8DD7-D162389BE3ED}" type="slidenum">
              <a:rPr lang="en-US"/>
              <a:pPr>
                <a:defRPr/>
              </a:pPr>
              <a:t>‹#›</a:t>
            </a:fld>
            <a:endParaRPr lang="en-US"/>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E07526AD-3C65-4C48-9D1F-6A0BBC419732}" type="slidenum">
              <a:rPr lang="en-US"/>
              <a:pPr>
                <a:defRPr/>
              </a:pPr>
              <a:t>‹#›</a:t>
            </a:fld>
            <a:endParaRPr lang="en-US"/>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B59C5F5A-00D4-4E8C-A4B0-D6B67B824331}" type="slidenum">
              <a:rPr lang="en-US"/>
              <a:pPr>
                <a:defRPr/>
              </a:pPr>
              <a:t>‹#›</a:t>
            </a:fld>
            <a:endParaRPr lang="en-US"/>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44DAB7CD-6C26-428A-B1F0-C54F09FF02CA}" type="slidenum">
              <a:rPr lang="en-US"/>
              <a:pPr>
                <a:defRPr/>
              </a:pPr>
              <a:t>‹#›</a:t>
            </a:fld>
            <a:endParaRPr lang="en-US"/>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215A794F-45B9-49AD-A07E-BF9A0E022389}" type="slidenum">
              <a:rPr lang="en-US"/>
              <a:pPr>
                <a:defRPr/>
              </a:pPr>
              <a:t>‹#›</a:t>
            </a:fld>
            <a:endParaRPr lang="en-US"/>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F2A10231-D985-4B6B-8257-9F58A3660A92}" type="slidenum">
              <a:rPr lang="en-US"/>
              <a:pPr>
                <a:defRPr/>
              </a:pPr>
              <a:t>‹#›</a:t>
            </a:fld>
            <a:endParaRPr lang="en-US"/>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7404350-2D77-4E5E-BEEB-CF22A81F3DC7}" type="slidenum">
              <a:rPr lang="en-US"/>
              <a:pPr>
                <a:defRPr/>
              </a:pPr>
              <a:t>‹#›</a:t>
            </a:fld>
            <a:endParaRPr lang="en-US"/>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08AD2190-58F1-4CB0-970C-B4542183DBC5}" type="slidenum">
              <a:rPr lang="en-US"/>
              <a:pPr>
                <a:defRPr/>
              </a:pPr>
              <a:t>‹#›</a:t>
            </a:fld>
            <a:endParaRPr lang="en-US"/>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1" name="Rectangle 3"/>
          <p:cNvSpPr>
            <a:spLocks noChangeArrowheads="1"/>
          </p:cNvSpPr>
          <p:nvPr/>
        </p:nvSpPr>
        <p:spPr bwMode="auto">
          <a:xfrm>
            <a:off x="152400" y="1600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5653"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155654"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3"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8"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10161654-1BFB-455B-8C63-AF80753630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97" r:id="rId1"/>
    <p:sldLayoutId id="2147485473" r:id="rId2"/>
    <p:sldLayoutId id="2147485474" r:id="rId3"/>
    <p:sldLayoutId id="2147485475" r:id="rId4"/>
    <p:sldLayoutId id="2147485476" r:id="rId5"/>
    <p:sldLayoutId id="2147485477" r:id="rId6"/>
    <p:sldLayoutId id="2147485478" r:id="rId7"/>
    <p:sldLayoutId id="2147485479" r:id="rId8"/>
    <p:sldLayoutId id="2147485480" r:id="rId9"/>
    <p:sldLayoutId id="2147485481" r:id="rId10"/>
    <p:sldLayoutId id="2147485482" r:id="rId11"/>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5386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86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BBAD6785-A54A-448B-9493-0F07FB9AE4D0}" type="slidenum">
              <a:rPr lang="en-US"/>
              <a:pPr>
                <a:defRPr/>
              </a:pPr>
              <a:t>‹#›</a:t>
            </a:fld>
            <a:endParaRPr lang="en-US"/>
          </a:p>
        </p:txBody>
      </p:sp>
      <p:sp>
        <p:nvSpPr>
          <p:cNvPr id="538638" name="Rectangle 14"/>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8637" name="Rectangle 13"/>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Tree>
  </p:cSld>
  <p:clrMap bg1="lt1" tx1="dk1" bg2="lt2" tx2="dk2" accent1="accent1" accent2="accent2" accent3="accent3" accent4="accent4" accent5="accent5" accent6="accent6" hlink="hlink" folHlink="folHlink"/>
  <p:sldLayoutIdLst>
    <p:sldLayoutId id="2147485498" r:id="rId1"/>
    <p:sldLayoutId id="2147485483" r:id="rId2"/>
    <p:sldLayoutId id="2147485484" r:id="rId3"/>
    <p:sldLayoutId id="2147485485" r:id="rId4"/>
    <p:sldLayoutId id="2147485486" r:id="rId5"/>
    <p:sldLayoutId id="2147485487" r:id="rId6"/>
    <p:sldLayoutId id="2147485488" r:id="rId7"/>
    <p:sldLayoutId id="2147485489" r:id="rId8"/>
    <p:sldLayoutId id="2147485490" r:id="rId9"/>
    <p:sldLayoutId id="2147485491" r:id="rId10"/>
    <p:sldLayoutId id="2147485492" r:id="rId11"/>
    <p:sldLayoutId id="2147485493" r:id="rId12"/>
    <p:sldLayoutId id="2147485494" r:id="rId13"/>
    <p:sldLayoutId id="2147485495" r:id="rId14"/>
    <p:sldLayoutId id="2147485496" r:id="rId15"/>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24.xml"/><Relationship Id="rId6" Type="http://schemas.openxmlformats.org/officeDocument/2006/relationships/chart" Target="../charts/chart2.xml"/><Relationship Id="rId5" Type="http://schemas.openxmlformats.org/officeDocument/2006/relationships/image" Target="../media/image6.emf"/><Relationship Id="rId4" Type="http://schemas.openxmlformats.org/officeDocument/2006/relationships/image" Target="../media/image5.emf"/></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6.xml"/><Relationship Id="rId1" Type="http://schemas.openxmlformats.org/officeDocument/2006/relationships/slideLayout" Target="../slideLayouts/slideLayout2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8.xml"/><Relationship Id="rId1" Type="http://schemas.openxmlformats.org/officeDocument/2006/relationships/slideLayout" Target="../slideLayouts/slideLayout26.xml"/></Relationships>
</file>

<file path=ppt/slides/_rels/slide5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9.xml"/><Relationship Id="rId1" Type="http://schemas.openxmlformats.org/officeDocument/2006/relationships/slideLayout" Target="../slideLayouts/slideLayout26.xml"/><Relationship Id="rId4" Type="http://schemas.openxmlformats.org/officeDocument/2006/relationships/chart" Target="../charts/char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09600" y="1066800"/>
            <a:ext cx="8001000" cy="1676400"/>
          </a:xfrm>
        </p:spPr>
        <p:txBody>
          <a:bodyPr/>
          <a:lstStyle/>
          <a:p>
            <a:pPr eaLnBrk="1" hangingPunct="1">
              <a:defRPr/>
            </a:pPr>
            <a:r>
              <a:rPr kumimoji="1" lang="en-US" sz="3600" b="1" dirty="0">
                <a:ln>
                  <a:solidFill>
                    <a:schemeClr val="tx1"/>
                  </a:solidFill>
                </a:ln>
                <a:solidFill>
                  <a:srgbClr val="0070C0"/>
                </a:solidFill>
                <a:latin typeface="Arial" pitchFamily="34" charset="0"/>
                <a:cs typeface="Arial" pitchFamily="34" charset="0"/>
              </a:rPr>
              <a:t>State of Texas Debt – An Overview</a:t>
            </a:r>
          </a:p>
        </p:txBody>
      </p:sp>
      <p:sp>
        <p:nvSpPr>
          <p:cNvPr id="6147" name="Rectangle 3"/>
          <p:cNvSpPr>
            <a:spLocks noGrp="1" noChangeArrowheads="1"/>
          </p:cNvSpPr>
          <p:nvPr>
            <p:ph type="subTitle" idx="1"/>
          </p:nvPr>
        </p:nvSpPr>
        <p:spPr>
          <a:xfrm>
            <a:off x="685800" y="3200399"/>
            <a:ext cx="7391400" cy="3390523"/>
          </a:xfrm>
        </p:spPr>
        <p:txBody>
          <a:bodyPr/>
          <a:lstStyle/>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r>
              <a:rPr lang="en-US" sz="2800" dirty="0">
                <a:latin typeface="Arial"/>
                <a:cs typeface="Arial"/>
              </a:rPr>
              <a:t>January 26, 2023</a:t>
            </a:r>
          </a:p>
          <a:p>
            <a:pPr algn="l" eaLnBrk="1" hangingPunct="1">
              <a:lnSpc>
                <a:spcPct val="70000"/>
              </a:lnSpc>
            </a:pPr>
            <a:endParaRPr lang="en-US" sz="2000" dirty="0">
              <a:latin typeface="Arial" charset="0"/>
            </a:endParaRPr>
          </a:p>
          <a:p>
            <a:pPr algn="l" eaLnBrk="1" hangingPunct="1">
              <a:lnSpc>
                <a:spcPct val="70000"/>
              </a:lnSpc>
            </a:pPr>
            <a:endParaRPr lang="en-US" sz="2000" dirty="0">
              <a:latin typeface="Arial" charset="0"/>
            </a:endParaRPr>
          </a:p>
          <a:p>
            <a:pPr algn="l" eaLnBrk="1" hangingPunct="1">
              <a:lnSpc>
                <a:spcPct val="70000"/>
              </a:lnSpc>
            </a:pPr>
            <a:r>
              <a:rPr lang="en-US" sz="1800" dirty="0">
                <a:latin typeface="Arial"/>
                <a:cs typeface="Arial"/>
              </a:rPr>
              <a:t>Texas Bond Review Board		Texas Public Finance Authority</a:t>
            </a:r>
          </a:p>
          <a:p>
            <a:pPr algn="l" eaLnBrk="1" hangingPunct="1">
              <a:lnSpc>
                <a:spcPct val="70000"/>
              </a:lnSpc>
            </a:pPr>
            <a:r>
              <a:rPr lang="en-US" sz="1400" dirty="0">
                <a:latin typeface="Arial"/>
                <a:cs typeface="Arial"/>
              </a:rPr>
              <a:t>Rob </a:t>
            </a:r>
            <a:r>
              <a:rPr lang="en-US" sz="1400" dirty="0" err="1">
                <a:latin typeface="Arial"/>
                <a:cs typeface="Arial"/>
              </a:rPr>
              <a:t>Latsha</a:t>
            </a:r>
            <a:r>
              <a:rPr lang="en-US" sz="1400" dirty="0">
                <a:latin typeface="Arial"/>
                <a:cs typeface="Arial"/>
              </a:rPr>
              <a:t>, Executive Director		Lee Deviney, Executive Director</a:t>
            </a:r>
          </a:p>
          <a:p>
            <a:pPr algn="l" eaLnBrk="1" hangingPunct="1">
              <a:lnSpc>
                <a:spcPct val="70000"/>
              </a:lnSpc>
            </a:pPr>
            <a:r>
              <a:rPr lang="en-US" sz="1400" u="sng" dirty="0">
                <a:solidFill>
                  <a:srgbClr val="FF0000"/>
                </a:solidFill>
                <a:latin typeface="Arial"/>
                <a:cs typeface="Arial"/>
              </a:rPr>
              <a:t>rob.latsha@brb.texas.gov</a:t>
            </a:r>
            <a:r>
              <a:rPr lang="en-US" sz="1400" dirty="0">
                <a:latin typeface="Arial"/>
                <a:cs typeface="Arial"/>
              </a:rPr>
              <a:t>		</a:t>
            </a:r>
            <a:r>
              <a:rPr lang="en-US" sz="1400" u="sng" dirty="0">
                <a:solidFill>
                  <a:srgbClr val="FF0000"/>
                </a:solidFill>
                <a:latin typeface="Arial"/>
                <a:cs typeface="Arial"/>
              </a:rPr>
              <a:t>lee.deviney@tpfa.texas.gov</a:t>
            </a:r>
          </a:p>
          <a:p>
            <a:pPr algn="l" eaLnBrk="1" hangingPunct="1">
              <a:lnSpc>
                <a:spcPct val="70000"/>
              </a:lnSpc>
            </a:pPr>
            <a:r>
              <a:rPr lang="en-US" sz="1400" dirty="0">
                <a:latin typeface="Arial"/>
                <a:cs typeface="Arial"/>
              </a:rPr>
              <a:t>512-463-1741 			512-463-5544</a:t>
            </a:r>
          </a:p>
          <a:p>
            <a:pPr algn="l" eaLnBrk="1" hangingPunct="1">
              <a:lnSpc>
                <a:spcPct val="70000"/>
              </a:lnSpc>
            </a:pPr>
            <a:r>
              <a:rPr lang="en-US" sz="1400" dirty="0">
                <a:latin typeface="Arial"/>
                <a:cs typeface="Arial"/>
              </a:rPr>
              <a:t>www.brb.texas.gov			www.tpfa.texas.gov</a:t>
            </a:r>
          </a:p>
          <a:p>
            <a:pPr algn="l" eaLnBrk="1" hangingPunct="1">
              <a:lnSpc>
                <a:spcPct val="70000"/>
              </a:lnSpc>
            </a:pPr>
            <a:r>
              <a:rPr lang="en-US" sz="1400" dirty="0">
                <a:latin typeface="Times New Roman"/>
                <a:cs typeface="Times New Roman"/>
              </a:rPr>
              <a:t>				</a:t>
            </a:r>
          </a:p>
          <a:p>
            <a:pPr algn="l" eaLnBrk="1" hangingPunct="1">
              <a:lnSpc>
                <a:spcPct val="70000"/>
              </a:lnSpc>
            </a:pPr>
            <a:endParaRPr lang="en-US" sz="1400" dirty="0">
              <a:latin typeface="Arial" charset="0"/>
            </a:endParaRPr>
          </a:p>
        </p:txBody>
      </p:sp>
    </p:spTree>
    <p:extLst>
      <p:ext uri="{BB962C8B-B14F-4D97-AF65-F5344CB8AC3E}">
        <p14:creationId xmlns:p14="http://schemas.microsoft.com/office/powerpoint/2010/main" val="2633907843"/>
      </p:ext>
    </p:extLst>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52B9-D030-4191-8F56-C8130CF87826}"/>
              </a:ext>
            </a:extLst>
          </p:cNvPr>
          <p:cNvSpPr>
            <a:spLocks noGrp="1"/>
          </p:cNvSpPr>
          <p:nvPr>
            <p:ph type="title"/>
          </p:nvPr>
        </p:nvSpPr>
        <p:spPr>
          <a:xfrm>
            <a:off x="0" y="609600"/>
            <a:ext cx="8458200" cy="1143000"/>
          </a:xfrm>
        </p:spPr>
        <p:txBody>
          <a:bodyPr/>
          <a:lstStyle/>
          <a:p>
            <a:r>
              <a:rPr lang="en-US" dirty="0">
                <a:latin typeface="+mn-lt"/>
              </a:rPr>
              <a:t>TPFA Issuance History</a:t>
            </a:r>
          </a:p>
        </p:txBody>
      </p:sp>
      <p:sp>
        <p:nvSpPr>
          <p:cNvPr id="4" name="Slide Number Placeholder 3">
            <a:extLst>
              <a:ext uri="{FF2B5EF4-FFF2-40B4-BE49-F238E27FC236}">
                <a16:creationId xmlns:a16="http://schemas.microsoft.com/office/drawing/2014/main" id="{26A36BC8-C22F-44E4-B180-4397E14BF4CE}"/>
              </a:ext>
            </a:extLst>
          </p:cNvPr>
          <p:cNvSpPr>
            <a:spLocks noGrp="1"/>
          </p:cNvSpPr>
          <p:nvPr>
            <p:ph type="sldNum" sz="quarter" idx="10"/>
          </p:nvPr>
        </p:nvSpPr>
        <p:spPr/>
        <p:txBody>
          <a:bodyPr/>
          <a:lstStyle/>
          <a:p>
            <a:pPr>
              <a:defRPr/>
            </a:pPr>
            <a:fld id="{44174204-8A5A-4378-BEE6-D44BEEDE0C2A}" type="slidenum">
              <a:rPr lang="en-US" smtClean="0"/>
              <a:pPr>
                <a:defRPr/>
              </a:pPr>
              <a:t>10</a:t>
            </a:fld>
            <a:endParaRPr lang="en-US"/>
          </a:p>
        </p:txBody>
      </p:sp>
      <p:grpSp>
        <p:nvGrpSpPr>
          <p:cNvPr id="11" name="Group 10">
            <a:extLst>
              <a:ext uri="{FF2B5EF4-FFF2-40B4-BE49-F238E27FC236}">
                <a16:creationId xmlns:a16="http://schemas.microsoft.com/office/drawing/2014/main" id="{B883D7F6-4DEB-431F-9C47-FE608D191895}"/>
              </a:ext>
            </a:extLst>
          </p:cNvPr>
          <p:cNvGrpSpPr/>
          <p:nvPr/>
        </p:nvGrpSpPr>
        <p:grpSpPr>
          <a:xfrm>
            <a:off x="685800" y="2115816"/>
            <a:ext cx="7543799" cy="3845568"/>
            <a:chOff x="685800" y="2115816"/>
            <a:chExt cx="7543799" cy="3845568"/>
          </a:xfrm>
        </p:grpSpPr>
        <p:sp>
          <p:nvSpPr>
            <p:cNvPr id="12" name="Rectangle 11">
              <a:extLst>
                <a:ext uri="{FF2B5EF4-FFF2-40B4-BE49-F238E27FC236}">
                  <a16:creationId xmlns:a16="http://schemas.microsoft.com/office/drawing/2014/main" id="{1BBD7F7D-E0D7-4CA0-AB16-664BF7873801}"/>
                </a:ext>
              </a:extLst>
            </p:cNvPr>
            <p:cNvSpPr/>
            <p:nvPr/>
          </p:nvSpPr>
          <p:spPr>
            <a:xfrm>
              <a:off x="2926079" y="2115816"/>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Managing $3.768 billion of bonds as of 12/31/2022</a:t>
              </a:r>
            </a:p>
          </p:txBody>
        </p:sp>
        <p:sp>
          <p:nvSpPr>
            <p:cNvPr id="13" name="Arrow: Pentagon 12">
              <a:extLst>
                <a:ext uri="{FF2B5EF4-FFF2-40B4-BE49-F238E27FC236}">
                  <a16:creationId xmlns:a16="http://schemas.microsoft.com/office/drawing/2014/main" id="{191C1166-24C9-4209-9840-E6D7C5D86458}"/>
                </a:ext>
              </a:extLst>
            </p:cNvPr>
            <p:cNvSpPr/>
            <p:nvPr/>
          </p:nvSpPr>
          <p:spPr>
            <a:xfrm>
              <a:off x="685800" y="2148309"/>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100" kern="1200" dirty="0">
                  <a:solidFill>
                    <a:schemeClr val="tx1"/>
                  </a:solidFill>
                  <a:effectLst/>
                </a:rPr>
                <a:t>Manage</a:t>
              </a:r>
            </a:p>
          </p:txBody>
        </p:sp>
        <p:sp>
          <p:nvSpPr>
            <p:cNvPr id="14" name="Rectangle 13">
              <a:extLst>
                <a:ext uri="{FF2B5EF4-FFF2-40B4-BE49-F238E27FC236}">
                  <a16:creationId xmlns:a16="http://schemas.microsoft.com/office/drawing/2014/main" id="{3C5A7534-7F8B-41CD-98D3-8D81959B983F}"/>
                </a:ext>
              </a:extLst>
            </p:cNvPr>
            <p:cNvSpPr/>
            <p:nvPr/>
          </p:nvSpPr>
          <p:spPr>
            <a:xfrm>
              <a:off x="2926079" y="3508177"/>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$25.45 billion issued to date</a:t>
              </a:r>
            </a:p>
          </p:txBody>
        </p:sp>
        <p:sp>
          <p:nvSpPr>
            <p:cNvPr id="15" name="Arrow: Pentagon 14">
              <a:extLst>
                <a:ext uri="{FF2B5EF4-FFF2-40B4-BE49-F238E27FC236}">
                  <a16:creationId xmlns:a16="http://schemas.microsoft.com/office/drawing/2014/main" id="{29E1473B-CCBB-451E-BE8B-C94F173D24E4}"/>
                </a:ext>
              </a:extLst>
            </p:cNvPr>
            <p:cNvSpPr/>
            <p:nvPr/>
          </p:nvSpPr>
          <p:spPr>
            <a:xfrm>
              <a:off x="685800" y="3540670"/>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Issued</a:t>
              </a:r>
            </a:p>
          </p:txBody>
        </p:sp>
        <p:sp>
          <p:nvSpPr>
            <p:cNvPr id="16" name="Rectangle 15">
              <a:extLst>
                <a:ext uri="{FF2B5EF4-FFF2-40B4-BE49-F238E27FC236}">
                  <a16:creationId xmlns:a16="http://schemas.microsoft.com/office/drawing/2014/main" id="{C4CD76FF-60E9-44A3-A046-4F40B4B2866C}"/>
                </a:ext>
              </a:extLst>
            </p:cNvPr>
            <p:cNvSpPr/>
            <p:nvPr/>
          </p:nvSpPr>
          <p:spPr>
            <a:xfrm>
              <a:off x="2926079" y="4900538"/>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Provided savings of over $302 million to general revenue supported debt</a:t>
              </a:r>
            </a:p>
          </p:txBody>
        </p:sp>
        <p:sp>
          <p:nvSpPr>
            <p:cNvPr id="17" name="Arrow: Pentagon 16">
              <a:extLst>
                <a:ext uri="{FF2B5EF4-FFF2-40B4-BE49-F238E27FC236}">
                  <a16:creationId xmlns:a16="http://schemas.microsoft.com/office/drawing/2014/main" id="{FA3802A7-78F9-4B3B-AF87-BB43914302C6}"/>
                </a:ext>
              </a:extLst>
            </p:cNvPr>
            <p:cNvSpPr/>
            <p:nvPr/>
          </p:nvSpPr>
          <p:spPr>
            <a:xfrm>
              <a:off x="685800" y="4933032"/>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Savings</a:t>
              </a:r>
            </a:p>
          </p:txBody>
        </p:sp>
      </p:grpSp>
    </p:spTree>
    <p:extLst>
      <p:ext uri="{BB962C8B-B14F-4D97-AF65-F5344CB8AC3E}">
        <p14:creationId xmlns:p14="http://schemas.microsoft.com/office/powerpoint/2010/main" val="2072166570"/>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D535-D2F2-4576-AF53-89C85B28942D}"/>
              </a:ext>
            </a:extLst>
          </p:cNvPr>
          <p:cNvSpPr>
            <a:spLocks noGrp="1"/>
          </p:cNvSpPr>
          <p:nvPr>
            <p:ph type="title"/>
          </p:nvPr>
        </p:nvSpPr>
        <p:spPr>
          <a:xfrm>
            <a:off x="0" y="609600"/>
            <a:ext cx="8458200" cy="1143000"/>
          </a:xfrm>
        </p:spPr>
        <p:txBody>
          <a:bodyPr/>
          <a:lstStyle/>
          <a:p>
            <a:r>
              <a:rPr lang="en-US" sz="3400" dirty="0">
                <a:latin typeface="+mn-lt"/>
              </a:rPr>
              <a:t>AAA MMD Historical Yield Comparison</a:t>
            </a:r>
          </a:p>
        </p:txBody>
      </p:sp>
      <p:sp>
        <p:nvSpPr>
          <p:cNvPr id="4" name="Slide Number Placeholder 3">
            <a:extLst>
              <a:ext uri="{FF2B5EF4-FFF2-40B4-BE49-F238E27FC236}">
                <a16:creationId xmlns:a16="http://schemas.microsoft.com/office/drawing/2014/main" id="{AA6BAB01-7044-4E21-A1EE-B54DD14D2AE9}"/>
              </a:ext>
            </a:extLst>
          </p:cNvPr>
          <p:cNvSpPr>
            <a:spLocks noGrp="1"/>
          </p:cNvSpPr>
          <p:nvPr>
            <p:ph type="sldNum" sz="quarter" idx="10"/>
          </p:nvPr>
        </p:nvSpPr>
        <p:spPr>
          <a:xfrm>
            <a:off x="5968963" y="6324599"/>
            <a:ext cx="2318951" cy="352493"/>
          </a:xfrm>
        </p:spPr>
        <p:txBody>
          <a:bodyPr/>
          <a:lstStyle/>
          <a:p>
            <a:pPr>
              <a:defRPr/>
            </a:pPr>
            <a:fld id="{956407B9-C1BB-4931-962C-60D2D291232E}" type="slidenum">
              <a:rPr lang="en-US" smtClean="0"/>
              <a:pPr>
                <a:defRPr/>
              </a:pPr>
              <a:t>11</a:t>
            </a:fld>
            <a:endParaRPr lang="en-US"/>
          </a:p>
        </p:txBody>
      </p:sp>
      <p:sp>
        <p:nvSpPr>
          <p:cNvPr id="10" name="TextBox 9">
            <a:extLst>
              <a:ext uri="{FF2B5EF4-FFF2-40B4-BE49-F238E27FC236}">
                <a16:creationId xmlns:a16="http://schemas.microsoft.com/office/drawing/2014/main" id="{6F3D4D51-06F4-45EB-B230-053C0B5FE620}"/>
              </a:ext>
            </a:extLst>
          </p:cNvPr>
          <p:cNvSpPr txBox="1"/>
          <p:nvPr/>
        </p:nvSpPr>
        <p:spPr>
          <a:xfrm>
            <a:off x="994372" y="6324599"/>
            <a:ext cx="2774372" cy="230832"/>
          </a:xfrm>
          <a:prstGeom prst="rect">
            <a:avLst/>
          </a:prstGeom>
          <a:noFill/>
        </p:spPr>
        <p:txBody>
          <a:bodyPr wrap="square" rtlCol="0">
            <a:spAutoFit/>
          </a:bodyPr>
          <a:lstStyle/>
          <a:p>
            <a:r>
              <a:rPr lang="en-US" sz="900">
                <a:solidFill>
                  <a:prstClr val="black"/>
                </a:solidFill>
                <a:effectLst/>
                <a:latin typeface="Calibri" panose="020F0502020204030204" pitchFamily="34" charset="0"/>
              </a:rPr>
              <a:t>Source: Thomson Reuters Municipal Market Data</a:t>
            </a:r>
            <a:endParaRPr lang="en-US" sz="900">
              <a:effectLst/>
            </a:endParaRPr>
          </a:p>
        </p:txBody>
      </p:sp>
      <p:pic>
        <p:nvPicPr>
          <p:cNvPr id="11" name="Picture 10">
            <a:extLst>
              <a:ext uri="{FF2B5EF4-FFF2-40B4-BE49-F238E27FC236}">
                <a16:creationId xmlns:a16="http://schemas.microsoft.com/office/drawing/2014/main" id="{551C9FAA-8BF7-1CD1-8AB2-A3ACD9DB7FB3}"/>
              </a:ext>
            </a:extLst>
          </p:cNvPr>
          <p:cNvPicPr>
            <a:picLocks noChangeAspect="1"/>
          </p:cNvPicPr>
          <p:nvPr/>
        </p:nvPicPr>
        <p:blipFill>
          <a:blip r:embed="rId2"/>
          <a:stretch>
            <a:fillRect/>
          </a:stretch>
        </p:blipFill>
        <p:spPr>
          <a:xfrm>
            <a:off x="186346" y="1687007"/>
            <a:ext cx="7601222" cy="4705701"/>
          </a:xfrm>
          <a:prstGeom prst="rect">
            <a:avLst/>
          </a:prstGeom>
        </p:spPr>
      </p:pic>
    </p:spTree>
    <p:extLst>
      <p:ext uri="{BB962C8B-B14F-4D97-AF65-F5344CB8AC3E}">
        <p14:creationId xmlns:p14="http://schemas.microsoft.com/office/powerpoint/2010/main" val="2762308734"/>
      </p:ext>
    </p:extLst>
  </p:cSld>
  <p:clrMapOvr>
    <a:masterClrMapping/>
  </p:clrMapOvr>
  <p:transition spd="med">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F380C-C4C7-2EF3-507C-AD8F99478286}"/>
              </a:ext>
            </a:extLst>
          </p:cNvPr>
          <p:cNvSpPr>
            <a:spLocks noGrp="1"/>
          </p:cNvSpPr>
          <p:nvPr>
            <p:ph type="title"/>
          </p:nvPr>
        </p:nvSpPr>
        <p:spPr>
          <a:xfrm>
            <a:off x="0" y="609600"/>
            <a:ext cx="8458200" cy="1143000"/>
          </a:xfrm>
        </p:spPr>
        <p:txBody>
          <a:bodyPr/>
          <a:lstStyle/>
          <a:p>
            <a:r>
              <a:rPr lang="en-US" sz="3200"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Maximum and Minimum AAA MMD Yields</a:t>
            </a:r>
            <a:r>
              <a:rPr lang="en-US" sz="4400"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 </a:t>
            </a:r>
            <a:endParaRPr lang="en-US" dirty="0"/>
          </a:p>
        </p:txBody>
      </p:sp>
      <p:sp>
        <p:nvSpPr>
          <p:cNvPr id="4" name="Slide Number Placeholder 3">
            <a:extLst>
              <a:ext uri="{FF2B5EF4-FFF2-40B4-BE49-F238E27FC236}">
                <a16:creationId xmlns:a16="http://schemas.microsoft.com/office/drawing/2014/main" id="{C7CEFA81-FE61-A824-B65B-93ACAAE9AB18}"/>
              </a:ext>
            </a:extLst>
          </p:cNvPr>
          <p:cNvSpPr>
            <a:spLocks noGrp="1"/>
          </p:cNvSpPr>
          <p:nvPr>
            <p:ph type="sldNum" sz="quarter" idx="10"/>
          </p:nvPr>
        </p:nvSpPr>
        <p:spPr/>
        <p:txBody>
          <a:bodyPr/>
          <a:lstStyle/>
          <a:p>
            <a:pPr>
              <a:defRPr/>
            </a:pPr>
            <a:fld id="{93C186D8-FAE2-4EA3-9488-AC7074609DBD}" type="slidenum">
              <a:rPr lang="en-US" smtClean="0"/>
              <a:pPr>
                <a:defRPr/>
              </a:pPr>
              <a:t>12</a:t>
            </a:fld>
            <a:endParaRPr lang="en-US" dirty="0"/>
          </a:p>
        </p:txBody>
      </p:sp>
      <p:sp>
        <p:nvSpPr>
          <p:cNvPr id="6" name="Chart Placeholder 5">
            <a:extLst>
              <a:ext uri="{FF2B5EF4-FFF2-40B4-BE49-F238E27FC236}">
                <a16:creationId xmlns:a16="http://schemas.microsoft.com/office/drawing/2014/main" id="{EB14DBC6-D997-E1D7-50E6-FE2B58028AAD}"/>
              </a:ext>
            </a:extLst>
          </p:cNvPr>
          <p:cNvSpPr>
            <a:spLocks noGrp="1"/>
          </p:cNvSpPr>
          <p:nvPr>
            <p:ph type="chart" idx="1"/>
          </p:nvPr>
        </p:nvSpPr>
        <p:spPr/>
      </p:sp>
      <p:pic>
        <p:nvPicPr>
          <p:cNvPr id="9" name="Picture 8">
            <a:extLst>
              <a:ext uri="{FF2B5EF4-FFF2-40B4-BE49-F238E27FC236}">
                <a16:creationId xmlns:a16="http://schemas.microsoft.com/office/drawing/2014/main" id="{256B1435-C8AA-0C31-9AC1-A75F0D30E25C}"/>
              </a:ext>
            </a:extLst>
          </p:cNvPr>
          <p:cNvPicPr>
            <a:picLocks noChangeAspect="1"/>
          </p:cNvPicPr>
          <p:nvPr/>
        </p:nvPicPr>
        <p:blipFill>
          <a:blip r:embed="rId2"/>
          <a:stretch>
            <a:fillRect/>
          </a:stretch>
        </p:blipFill>
        <p:spPr>
          <a:xfrm>
            <a:off x="73671" y="1735101"/>
            <a:ext cx="8519955" cy="4513299"/>
          </a:xfrm>
          <a:prstGeom prst="rect">
            <a:avLst/>
          </a:prstGeom>
        </p:spPr>
      </p:pic>
    </p:spTree>
    <p:extLst>
      <p:ext uri="{BB962C8B-B14F-4D97-AF65-F5344CB8AC3E}">
        <p14:creationId xmlns:p14="http://schemas.microsoft.com/office/powerpoint/2010/main" val="983829962"/>
      </p:ext>
    </p:extLst>
  </p:cSld>
  <p:clrMapOvr>
    <a:masterClrMapping/>
  </p:clrMapOvr>
  <p:transition spd="med">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D538A-E17E-8592-C254-15EDFC4FF546}"/>
              </a:ext>
            </a:extLst>
          </p:cNvPr>
          <p:cNvSpPr>
            <a:spLocks noGrp="1"/>
          </p:cNvSpPr>
          <p:nvPr>
            <p:ph type="title"/>
          </p:nvPr>
        </p:nvSpPr>
        <p:spPr>
          <a:xfrm>
            <a:off x="1" y="609600"/>
            <a:ext cx="8929816" cy="1143000"/>
          </a:xfrm>
        </p:spPr>
        <p:txBody>
          <a:bodyPr/>
          <a:lstStyle/>
          <a:p>
            <a:r>
              <a:rPr lang="en-US"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Long Term vs. Short Term Rates</a:t>
            </a:r>
            <a:endParaRPr lang="en-US" dirty="0"/>
          </a:p>
        </p:txBody>
      </p:sp>
      <p:sp>
        <p:nvSpPr>
          <p:cNvPr id="4" name="Slide Number Placeholder 3">
            <a:extLst>
              <a:ext uri="{FF2B5EF4-FFF2-40B4-BE49-F238E27FC236}">
                <a16:creationId xmlns:a16="http://schemas.microsoft.com/office/drawing/2014/main" id="{9ECBD5F2-2489-68B3-4370-BD93FD7AA9DC}"/>
              </a:ext>
            </a:extLst>
          </p:cNvPr>
          <p:cNvSpPr>
            <a:spLocks noGrp="1"/>
          </p:cNvSpPr>
          <p:nvPr>
            <p:ph type="sldNum" sz="quarter" idx="10"/>
          </p:nvPr>
        </p:nvSpPr>
        <p:spPr/>
        <p:txBody>
          <a:bodyPr/>
          <a:lstStyle/>
          <a:p>
            <a:pPr>
              <a:defRPr/>
            </a:pPr>
            <a:fld id="{44174204-8A5A-4378-BEE6-D44BEEDE0C2A}" type="slidenum">
              <a:rPr lang="en-US" smtClean="0"/>
              <a:pPr>
                <a:defRPr/>
              </a:pPr>
              <a:t>13</a:t>
            </a:fld>
            <a:endParaRPr lang="en-US" dirty="0"/>
          </a:p>
        </p:txBody>
      </p:sp>
      <p:pic>
        <p:nvPicPr>
          <p:cNvPr id="8" name="Content Placeholder 7">
            <a:extLst>
              <a:ext uri="{FF2B5EF4-FFF2-40B4-BE49-F238E27FC236}">
                <a16:creationId xmlns:a16="http://schemas.microsoft.com/office/drawing/2014/main" id="{853CD7B7-6190-839E-9E43-68EE910A24C5}"/>
              </a:ext>
            </a:extLst>
          </p:cNvPr>
          <p:cNvPicPr>
            <a:picLocks noGrp="1" noChangeAspect="1"/>
          </p:cNvPicPr>
          <p:nvPr>
            <p:ph idx="1"/>
          </p:nvPr>
        </p:nvPicPr>
        <p:blipFill>
          <a:blip r:embed="rId2"/>
          <a:stretch>
            <a:fillRect/>
          </a:stretch>
        </p:blipFill>
        <p:spPr>
          <a:xfrm>
            <a:off x="790429" y="1981200"/>
            <a:ext cx="7563141" cy="4114800"/>
          </a:xfrm>
        </p:spPr>
      </p:pic>
    </p:spTree>
    <p:extLst>
      <p:ext uri="{BB962C8B-B14F-4D97-AF65-F5344CB8AC3E}">
        <p14:creationId xmlns:p14="http://schemas.microsoft.com/office/powerpoint/2010/main" val="3288018743"/>
      </p:ext>
    </p:extLst>
  </p:cSld>
  <p:clrMapOvr>
    <a:masterClrMapping/>
  </p:clrMapOvr>
  <p:transition spd="med">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3761-2CDE-278E-F844-5CEF9585EB54}"/>
              </a:ext>
            </a:extLst>
          </p:cNvPr>
          <p:cNvSpPr>
            <a:spLocks noGrp="1"/>
          </p:cNvSpPr>
          <p:nvPr>
            <p:ph type="title"/>
          </p:nvPr>
        </p:nvSpPr>
        <p:spPr>
          <a:xfrm>
            <a:off x="0" y="609600"/>
            <a:ext cx="8798010" cy="1143000"/>
          </a:xfrm>
        </p:spPr>
        <p:txBody>
          <a:bodyPr/>
          <a:lstStyle/>
          <a:p>
            <a:r>
              <a:rPr lang="en-US" sz="3600"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Credit Ratings Effect On Interest Rates</a:t>
            </a:r>
            <a:endParaRPr lang="en-US" sz="3600" dirty="0"/>
          </a:p>
        </p:txBody>
      </p:sp>
      <p:sp>
        <p:nvSpPr>
          <p:cNvPr id="4" name="Slide Number Placeholder 3">
            <a:extLst>
              <a:ext uri="{FF2B5EF4-FFF2-40B4-BE49-F238E27FC236}">
                <a16:creationId xmlns:a16="http://schemas.microsoft.com/office/drawing/2014/main" id="{E5861264-FFE4-4DA0-8B18-D5252026D8D7}"/>
              </a:ext>
            </a:extLst>
          </p:cNvPr>
          <p:cNvSpPr>
            <a:spLocks noGrp="1"/>
          </p:cNvSpPr>
          <p:nvPr>
            <p:ph type="sldNum" sz="quarter" idx="10"/>
          </p:nvPr>
        </p:nvSpPr>
        <p:spPr/>
        <p:txBody>
          <a:bodyPr/>
          <a:lstStyle/>
          <a:p>
            <a:pPr>
              <a:defRPr/>
            </a:pPr>
            <a:fld id="{44174204-8A5A-4378-BEE6-D44BEEDE0C2A}" type="slidenum">
              <a:rPr lang="en-US" smtClean="0"/>
              <a:pPr>
                <a:defRPr/>
              </a:pPr>
              <a:t>14</a:t>
            </a:fld>
            <a:endParaRPr lang="en-US" dirty="0"/>
          </a:p>
        </p:txBody>
      </p:sp>
      <p:pic>
        <p:nvPicPr>
          <p:cNvPr id="8" name="Content Placeholder 7">
            <a:extLst>
              <a:ext uri="{FF2B5EF4-FFF2-40B4-BE49-F238E27FC236}">
                <a16:creationId xmlns:a16="http://schemas.microsoft.com/office/drawing/2014/main" id="{5CFF604D-08B4-DBC2-CB2F-5341341C0EB1}"/>
              </a:ext>
            </a:extLst>
          </p:cNvPr>
          <p:cNvPicPr>
            <a:picLocks noGrp="1" noChangeAspect="1"/>
          </p:cNvPicPr>
          <p:nvPr>
            <p:ph idx="1"/>
          </p:nvPr>
        </p:nvPicPr>
        <p:blipFill>
          <a:blip r:embed="rId2"/>
          <a:stretch>
            <a:fillRect/>
          </a:stretch>
        </p:blipFill>
        <p:spPr>
          <a:xfrm>
            <a:off x="910066" y="1752600"/>
            <a:ext cx="7094183" cy="4721129"/>
          </a:xfrm>
        </p:spPr>
      </p:pic>
    </p:spTree>
    <p:extLst>
      <p:ext uri="{BB962C8B-B14F-4D97-AF65-F5344CB8AC3E}">
        <p14:creationId xmlns:p14="http://schemas.microsoft.com/office/powerpoint/2010/main" val="3616485391"/>
      </p:ext>
    </p:extLst>
  </p:cSld>
  <p:clrMapOvr>
    <a:masterClrMapping/>
  </p:clrMapOvr>
  <p:transition spd="med">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47325-154B-42AE-A953-0E498E79FFCF}"/>
              </a:ext>
            </a:extLst>
          </p:cNvPr>
          <p:cNvSpPr>
            <a:spLocks noGrp="1"/>
          </p:cNvSpPr>
          <p:nvPr>
            <p:ph type="title"/>
          </p:nvPr>
        </p:nvSpPr>
        <p:spPr>
          <a:xfrm>
            <a:off x="0" y="609600"/>
            <a:ext cx="8458200" cy="1143000"/>
          </a:xfrm>
        </p:spPr>
        <p:txBody>
          <a:bodyPr/>
          <a:lstStyle/>
          <a:p>
            <a:r>
              <a:rPr lang="en-US" dirty="0">
                <a:latin typeface="+mn-lt"/>
              </a:rPr>
              <a:t>Taxation on Interest Earnings</a:t>
            </a:r>
          </a:p>
        </p:txBody>
      </p:sp>
      <p:sp>
        <p:nvSpPr>
          <p:cNvPr id="4" name="Slide Number Placeholder 3">
            <a:extLst>
              <a:ext uri="{FF2B5EF4-FFF2-40B4-BE49-F238E27FC236}">
                <a16:creationId xmlns:a16="http://schemas.microsoft.com/office/drawing/2014/main" id="{37663CAD-4F5F-4ED1-A2DB-357EA41CF6CC}"/>
              </a:ext>
            </a:extLst>
          </p:cNvPr>
          <p:cNvSpPr>
            <a:spLocks noGrp="1"/>
          </p:cNvSpPr>
          <p:nvPr>
            <p:ph type="sldNum" sz="quarter" idx="10"/>
          </p:nvPr>
        </p:nvSpPr>
        <p:spPr/>
        <p:txBody>
          <a:bodyPr/>
          <a:lstStyle/>
          <a:p>
            <a:pPr>
              <a:defRPr/>
            </a:pPr>
            <a:fld id="{44174204-8A5A-4378-BEE6-D44BEEDE0C2A}" type="slidenum">
              <a:rPr lang="en-US" smtClean="0"/>
              <a:pPr>
                <a:defRPr/>
              </a:pPr>
              <a:t>15</a:t>
            </a:fld>
            <a:endParaRPr lang="en-US"/>
          </a:p>
        </p:txBody>
      </p:sp>
      <p:grpSp>
        <p:nvGrpSpPr>
          <p:cNvPr id="3" name="Group 2">
            <a:extLst>
              <a:ext uri="{FF2B5EF4-FFF2-40B4-BE49-F238E27FC236}">
                <a16:creationId xmlns:a16="http://schemas.microsoft.com/office/drawing/2014/main" id="{391E7A81-D7ED-46BC-937C-92062FDADA6B}"/>
              </a:ext>
            </a:extLst>
          </p:cNvPr>
          <p:cNvGrpSpPr/>
          <p:nvPr/>
        </p:nvGrpSpPr>
        <p:grpSpPr>
          <a:xfrm>
            <a:off x="685800" y="2181968"/>
            <a:ext cx="7772399" cy="3713264"/>
            <a:chOff x="685800" y="2181968"/>
            <a:chExt cx="7772399" cy="3713264"/>
          </a:xfrm>
        </p:grpSpPr>
        <p:sp>
          <p:nvSpPr>
            <p:cNvPr id="5" name="Freeform: Shape 4">
              <a:extLst>
                <a:ext uri="{FF2B5EF4-FFF2-40B4-BE49-F238E27FC236}">
                  <a16:creationId xmlns:a16="http://schemas.microsoft.com/office/drawing/2014/main" id="{7DA06AC3-8C56-46F0-9388-51F55DA7C5A9}"/>
                </a:ext>
              </a:extLst>
            </p:cNvPr>
            <p:cNvSpPr/>
            <p:nvPr/>
          </p:nvSpPr>
          <p:spPr>
            <a:xfrm>
              <a:off x="3061252" y="2181968"/>
              <a:ext cx="5396947"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are taxed at federal and state/local levels</a:t>
              </a:r>
            </a:p>
            <a:p>
              <a:pPr marL="171450" lvl="1" indent="-171450" algn="l" defTabSz="711200">
                <a:lnSpc>
                  <a:spcPct val="90000"/>
                </a:lnSpc>
                <a:spcBef>
                  <a:spcPct val="0"/>
                </a:spcBef>
                <a:spcAft>
                  <a:spcPct val="15000"/>
                </a:spcAft>
                <a:buChar char="•"/>
              </a:pPr>
              <a:r>
                <a:rPr lang="en-US" sz="1600" kern="1200" dirty="0">
                  <a:effectLst/>
                </a:rPr>
                <a:t>Exempt from private use restrictions </a:t>
              </a:r>
            </a:p>
            <a:p>
              <a:pPr marL="171450" lvl="1" indent="-171450" algn="l" defTabSz="711200">
                <a:lnSpc>
                  <a:spcPct val="90000"/>
                </a:lnSpc>
                <a:spcBef>
                  <a:spcPct val="0"/>
                </a:spcBef>
                <a:spcAft>
                  <a:spcPct val="15000"/>
                </a:spcAft>
                <a:buChar char="•"/>
              </a:pPr>
              <a:r>
                <a:rPr lang="en-US" sz="1600" kern="1200" dirty="0">
                  <a:effectLst/>
                </a:rPr>
                <a:t>Examples include corporate bonds, sports facility, Cancer Prevention and Research Institute of Texas projects grants</a:t>
              </a:r>
            </a:p>
          </p:txBody>
        </p:sp>
        <p:sp>
          <p:nvSpPr>
            <p:cNvPr id="6" name="Freeform: Shape 5">
              <a:extLst>
                <a:ext uri="{FF2B5EF4-FFF2-40B4-BE49-F238E27FC236}">
                  <a16:creationId xmlns:a16="http://schemas.microsoft.com/office/drawing/2014/main" id="{0B1D6370-4CA8-4BB8-8EE2-AD157A19E0E7}"/>
                </a:ext>
              </a:extLst>
            </p:cNvPr>
            <p:cNvSpPr/>
            <p:nvPr/>
          </p:nvSpPr>
          <p:spPr>
            <a:xfrm>
              <a:off x="685800" y="2251588"/>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Taxable</a:t>
              </a:r>
              <a:r>
                <a:rPr lang="en-US" sz="4000" kern="1200" dirty="0">
                  <a:solidFill>
                    <a:schemeClr val="tx1"/>
                  </a:solidFill>
                </a:rPr>
                <a:t> </a:t>
              </a:r>
            </a:p>
          </p:txBody>
        </p:sp>
        <p:sp>
          <p:nvSpPr>
            <p:cNvPr id="7" name="Freeform: Shape 6">
              <a:extLst>
                <a:ext uri="{FF2B5EF4-FFF2-40B4-BE49-F238E27FC236}">
                  <a16:creationId xmlns:a16="http://schemas.microsoft.com/office/drawing/2014/main" id="{F4E55D4A-9BE2-4AFB-84AE-E3962B88D3E7}"/>
                </a:ext>
              </a:extLst>
            </p:cNvPr>
            <p:cNvSpPr/>
            <p:nvPr/>
          </p:nvSpPr>
          <p:spPr>
            <a:xfrm>
              <a:off x="3061252" y="4289496"/>
              <a:ext cx="5396947"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exempt from taxation which allows for investors to accept a lower coupon</a:t>
              </a:r>
            </a:p>
            <a:p>
              <a:pPr marL="171450" lvl="1" indent="-171450" algn="l" defTabSz="711200">
                <a:lnSpc>
                  <a:spcPct val="90000"/>
                </a:lnSpc>
                <a:spcBef>
                  <a:spcPct val="0"/>
                </a:spcBef>
                <a:spcAft>
                  <a:spcPct val="15000"/>
                </a:spcAft>
                <a:buChar char="•"/>
              </a:pPr>
              <a:r>
                <a:rPr lang="en-US" sz="1600" kern="1200" dirty="0">
                  <a:effectLst/>
                </a:rPr>
                <a:t>Subject to federal tax law limitations on investment and use of proceeds</a:t>
              </a:r>
            </a:p>
            <a:p>
              <a:pPr marL="171450" lvl="1" indent="-171450" algn="l" defTabSz="711200">
                <a:lnSpc>
                  <a:spcPct val="90000"/>
                </a:lnSpc>
                <a:spcBef>
                  <a:spcPct val="0"/>
                </a:spcBef>
                <a:spcAft>
                  <a:spcPct val="15000"/>
                </a:spcAft>
                <a:buChar char="•"/>
              </a:pPr>
              <a:r>
                <a:rPr lang="en-US" sz="1600" kern="1200" dirty="0">
                  <a:effectLst/>
                </a:rPr>
                <a:t>Examples include roads, schools, government buildings</a:t>
              </a:r>
            </a:p>
          </p:txBody>
        </p:sp>
        <p:sp>
          <p:nvSpPr>
            <p:cNvPr id="9" name="Freeform: Shape 8">
              <a:extLst>
                <a:ext uri="{FF2B5EF4-FFF2-40B4-BE49-F238E27FC236}">
                  <a16:creationId xmlns:a16="http://schemas.microsoft.com/office/drawing/2014/main" id="{FA7C4CB4-AD3F-41DC-85FD-89D9C101E8E4}"/>
                </a:ext>
              </a:extLst>
            </p:cNvPr>
            <p:cNvSpPr/>
            <p:nvPr/>
          </p:nvSpPr>
          <p:spPr>
            <a:xfrm>
              <a:off x="685800" y="4359117"/>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Tax-Exempt</a:t>
              </a:r>
            </a:p>
          </p:txBody>
        </p:sp>
      </p:grpSp>
    </p:spTree>
    <p:extLst>
      <p:ext uri="{BB962C8B-B14F-4D97-AF65-F5344CB8AC3E}">
        <p14:creationId xmlns:p14="http://schemas.microsoft.com/office/powerpoint/2010/main" val="482398283"/>
      </p:ext>
    </p:extLst>
  </p:cSld>
  <p:clrMapOvr>
    <a:masterClrMapping/>
  </p:clrMapOvr>
  <p:transition spd="med">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458200" cy="1143000"/>
          </a:xfrm>
        </p:spPr>
        <p:txBody>
          <a:bodyPr/>
          <a:lstStyle/>
          <a:p>
            <a:r>
              <a:rPr lang="en-US" dirty="0">
                <a:latin typeface="+mn-lt"/>
              </a:rPr>
              <a:t>Taxable vs. Tax-Exempt Debt</a:t>
            </a:r>
          </a:p>
        </p:txBody>
      </p:sp>
      <p:sp>
        <p:nvSpPr>
          <p:cNvPr id="3" name="Content Placeholder 2"/>
          <p:cNvSpPr>
            <a:spLocks noGrp="1"/>
          </p:cNvSpPr>
          <p:nvPr>
            <p:ph idx="1"/>
          </p:nvPr>
        </p:nvSpPr>
        <p:spPr/>
        <p:txBody>
          <a:bodyPr/>
          <a:lstStyle/>
          <a:p>
            <a:pPr>
              <a:buClrTx/>
              <a:buFont typeface="Arial" panose="020B0604020202020204" pitchFamily="34" charset="0"/>
              <a:buChar char="•"/>
            </a:pPr>
            <a:r>
              <a:rPr lang="en-US" sz="2400" dirty="0"/>
              <a:t>State of Texas issues tax-exempt debt except when purpose of issue is not tax-exempt eligible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Examples:</a:t>
            </a:r>
          </a:p>
          <a:p>
            <a:pPr lvl="2">
              <a:buClrTx/>
              <a:buFont typeface="Arial" panose="020B0604020202020204" pitchFamily="34" charset="0"/>
              <a:buChar char="•"/>
            </a:pPr>
            <a:r>
              <a:rPr lang="en-US" sz="1700" dirty="0"/>
              <a:t>Tax-Exempt</a:t>
            </a:r>
            <a:r>
              <a:rPr lang="en-US" sz="1600" dirty="0"/>
              <a:t>: </a:t>
            </a:r>
            <a:r>
              <a:rPr lang="en-US" sz="1600" b="0" dirty="0"/>
              <a:t>Roads, Schools, Airports, Infrastructure Projects; </a:t>
            </a:r>
          </a:p>
          <a:p>
            <a:pPr marL="914400" lvl="2" indent="0">
              <a:buClrTx/>
              <a:buNone/>
            </a:pPr>
            <a:r>
              <a:rPr lang="en-US" sz="1600" b="0" dirty="0"/>
              <a:t>     i.e. a Project which benefits the Public.</a:t>
            </a:r>
          </a:p>
          <a:p>
            <a:pPr lvl="2">
              <a:buFont typeface="Arial" panose="020B0604020202020204" pitchFamily="34" charset="0"/>
              <a:buChar char="•"/>
            </a:pPr>
            <a:endParaRPr lang="en-US" sz="1600" dirty="0"/>
          </a:p>
          <a:p>
            <a:pPr lvl="2">
              <a:buClrTx/>
              <a:buFont typeface="Arial" panose="020B0604020202020204" pitchFamily="34" charset="0"/>
              <a:buChar char="•"/>
            </a:pPr>
            <a:r>
              <a:rPr lang="en-US" sz="1700" dirty="0"/>
              <a:t>Taxable: </a:t>
            </a:r>
            <a:r>
              <a:rPr lang="en-US" sz="1600" b="0" dirty="0"/>
              <a:t>Corporate Bonds, Financing Local Sports Facility; i.e. Projects or Activities which do not have a qualifying benefit to the Public.</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16</a:t>
            </a:fld>
            <a:endParaRPr lang="en-US"/>
          </a:p>
        </p:txBody>
      </p:sp>
    </p:spTree>
    <p:extLst>
      <p:ext uri="{BB962C8B-B14F-4D97-AF65-F5344CB8AC3E}">
        <p14:creationId xmlns:p14="http://schemas.microsoft.com/office/powerpoint/2010/main" val="1066412655"/>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ctrTitle"/>
          </p:nvPr>
        </p:nvSpPr>
        <p:spPr>
          <a:xfrm>
            <a:off x="685800" y="2438400"/>
            <a:ext cx="77724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3. Types of Texas Debt</a:t>
            </a:r>
          </a:p>
        </p:txBody>
      </p:sp>
    </p:spTree>
    <p:extLst>
      <p:ext uri="{BB962C8B-B14F-4D97-AF65-F5344CB8AC3E}">
        <p14:creationId xmlns:p14="http://schemas.microsoft.com/office/powerpoint/2010/main" val="1549156219"/>
      </p:ext>
    </p:extLst>
  </p:cSld>
  <p:clrMapOvr>
    <a:masterClrMapping/>
  </p:clrMapOvr>
  <p:transition spd="med">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FBCD6B2B-DD71-4B91-B0CA-5FF7458AB5F8}" type="slidenum">
              <a:rPr lang="en-US" smtClean="0"/>
              <a:pPr/>
              <a:t>18</a:t>
            </a:fld>
            <a:endParaRPr lang="en-US"/>
          </a:p>
        </p:txBody>
      </p:sp>
      <p:sp>
        <p:nvSpPr>
          <p:cNvPr id="62566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General Obligation (GO) Debt</a:t>
            </a:r>
          </a:p>
        </p:txBody>
      </p:sp>
      <p:sp>
        <p:nvSpPr>
          <p:cNvPr id="20484" name="Rectangle 3"/>
          <p:cNvSpPr>
            <a:spLocks noGrp="1" noChangeArrowheads="1"/>
          </p:cNvSpPr>
          <p:nvPr>
            <p:ph type="body" idx="1"/>
          </p:nvPr>
        </p:nvSpPr>
        <p:spPr>
          <a:xfrm>
            <a:off x="685800" y="1981200"/>
            <a:ext cx="7772400" cy="4572000"/>
          </a:xfrm>
        </p:spPr>
        <p:txBody>
          <a:bodyPr/>
          <a:lstStyle/>
          <a:p>
            <a:pPr eaLnBrk="1" hangingPunct="1">
              <a:buClrTx/>
            </a:pPr>
            <a:r>
              <a:rPr lang="en-US" sz="2400" dirty="0">
                <a:latin typeface="Arial" charset="0"/>
                <a:cs typeface="Arial" charset="0"/>
              </a:rPr>
              <a:t>Constitutional Pledge</a:t>
            </a:r>
            <a:r>
              <a:rPr lang="en-US" sz="2400" b="0" dirty="0">
                <a:latin typeface="Arial" charset="0"/>
                <a:cs typeface="Arial" charset="0"/>
              </a:rPr>
              <a:t>:</a:t>
            </a:r>
          </a:p>
          <a:p>
            <a:pPr marL="800100" lvl="2" indent="0" eaLnBrk="1" hangingPunct="1">
              <a:buClrTx/>
              <a:buNone/>
            </a:pPr>
            <a:r>
              <a:rPr lang="en-US" sz="1800" b="0" dirty="0">
                <a:cs typeface="Arial" charset="0"/>
              </a:rPr>
              <a:t>Legally secured by a constitutional pledge of the first monies coming into the State Treasury that are not constitutionally dedicated for another purpose</a:t>
            </a:r>
          </a:p>
          <a:p>
            <a:pPr eaLnBrk="1" hangingPunct="1">
              <a:buClrTx/>
            </a:pPr>
            <a:endParaRPr lang="en-US" sz="1800" b="0" dirty="0">
              <a:latin typeface="Arial" charset="0"/>
              <a:cs typeface="Arial" charset="0"/>
            </a:endParaRPr>
          </a:p>
          <a:p>
            <a:pPr eaLnBrk="1" hangingPunct="1">
              <a:spcAft>
                <a:spcPts val="600"/>
              </a:spcAft>
              <a:buClrTx/>
            </a:pPr>
            <a:r>
              <a:rPr lang="en-US" sz="2400" dirty="0">
                <a:latin typeface="Arial" charset="0"/>
                <a:cs typeface="Arial" charset="0"/>
              </a:rPr>
              <a:t>Approval needed per Tx. Const. Art III Sec. 49</a:t>
            </a:r>
            <a:r>
              <a:rPr lang="en-US" sz="2400" b="0" dirty="0">
                <a:latin typeface="Arial" charset="0"/>
                <a:cs typeface="Arial" charset="0"/>
              </a:rPr>
              <a:t>:</a:t>
            </a:r>
          </a:p>
          <a:p>
            <a:pPr marL="1085850" lvl="2" indent="-285750" eaLnBrk="1" hangingPunct="1">
              <a:spcAft>
                <a:spcPts val="600"/>
              </a:spcAft>
              <a:buClrTx/>
              <a:buSzPct val="100000"/>
              <a:buFont typeface="Wingdings" pitchFamily="2" charset="2"/>
              <a:buChar char="Ø"/>
            </a:pPr>
            <a:r>
              <a:rPr lang="en-US" sz="1800" b="0" dirty="0">
                <a:cs typeface="Arial" charset="0"/>
              </a:rPr>
              <a:t>2/3 vote of both houses of the legislature and </a:t>
            </a:r>
          </a:p>
          <a:p>
            <a:pPr marL="1085850" lvl="2" indent="-285750" eaLnBrk="1" hangingPunct="1">
              <a:buClrTx/>
              <a:buSzPct val="100000"/>
              <a:buFont typeface="Wingdings" pitchFamily="2" charset="2"/>
              <a:buChar char="Ø"/>
            </a:pPr>
            <a:r>
              <a:rPr lang="en-US" sz="1800" b="0" dirty="0">
                <a:cs typeface="Arial" charset="0"/>
              </a:rPr>
              <a:t>Majority of Texas Voters</a:t>
            </a:r>
          </a:p>
          <a:p>
            <a:pPr eaLnBrk="1" hangingPunct="1">
              <a:buClrTx/>
            </a:pPr>
            <a:endParaRPr lang="en-US" sz="1800" b="0" dirty="0">
              <a:latin typeface="Arial" charset="0"/>
              <a:cs typeface="Arial" charset="0"/>
            </a:endParaRPr>
          </a:p>
          <a:p>
            <a:pPr eaLnBrk="1" hangingPunct="1">
              <a:buClrTx/>
              <a:tabLst>
                <a:tab pos="1828800" algn="l"/>
              </a:tabLst>
            </a:pPr>
            <a:r>
              <a:rPr lang="en-US" sz="2200" dirty="0">
                <a:latin typeface="Arial"/>
                <a:cs typeface="Arial"/>
              </a:rPr>
              <a:t>Examples</a:t>
            </a:r>
            <a:r>
              <a:rPr lang="en-US" sz="2200" b="0" dirty="0">
                <a:latin typeface="Arial"/>
                <a:cs typeface="Arial"/>
              </a:rPr>
              <a:t>:</a:t>
            </a:r>
            <a:r>
              <a:rPr lang="en-US" sz="2400" b="0" dirty="0">
                <a:latin typeface="Arial"/>
                <a:cs typeface="Arial"/>
              </a:rPr>
              <a:t> </a:t>
            </a:r>
            <a:r>
              <a:rPr lang="en-US" sz="1800" b="0" dirty="0">
                <a:cs typeface="Arial"/>
              </a:rPr>
              <a:t>Mental health facilities (HHSC), Prisons (TDCJ), 	Parks (TPWD), Cancer Prevention and 	Research Institute of Texas (CPRIT), Transportation 	(TxDOT)</a:t>
            </a:r>
            <a:endParaRPr lang="en-US" sz="1800" dirty="0">
              <a:cs typeface="Arial"/>
            </a:endParaRPr>
          </a:p>
        </p:txBody>
      </p:sp>
    </p:spTree>
    <p:extLst>
      <p:ext uri="{BB962C8B-B14F-4D97-AF65-F5344CB8AC3E}">
        <p14:creationId xmlns:p14="http://schemas.microsoft.com/office/powerpoint/2010/main" val="3192060375"/>
      </p:ext>
    </p:extLst>
  </p:cSld>
  <p:clrMapOvr>
    <a:masterClrMapping/>
  </p:clrMapOvr>
  <p:transition spd="med">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FE7D624E-DF80-4E5A-A646-91FDA31734E0}" type="slidenum">
              <a:rPr lang="en-US" smtClean="0"/>
              <a:pPr/>
              <a:t>19</a:t>
            </a:fld>
            <a:endParaRPr lang="en-US"/>
          </a:p>
        </p:txBody>
      </p:sp>
      <p:sp>
        <p:nvSpPr>
          <p:cNvPr id="59289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Revenue Debt</a:t>
            </a:r>
          </a:p>
        </p:txBody>
      </p:sp>
      <p:sp>
        <p:nvSpPr>
          <p:cNvPr id="21508" name="Rectangle 3"/>
          <p:cNvSpPr>
            <a:spLocks noGrp="1" noChangeArrowheads="1"/>
          </p:cNvSpPr>
          <p:nvPr>
            <p:ph type="body" idx="1"/>
          </p:nvPr>
        </p:nvSpPr>
        <p:spPr>
          <a:xfrm>
            <a:off x="685800" y="2362200"/>
            <a:ext cx="7772400" cy="4114800"/>
          </a:xfrm>
        </p:spPr>
        <p:txBody>
          <a:bodyPr/>
          <a:lstStyle/>
          <a:p>
            <a:pPr eaLnBrk="1" hangingPunct="1">
              <a:buClrTx/>
            </a:pPr>
            <a:r>
              <a:rPr lang="en-US" sz="2400" b="0">
                <a:cs typeface="Arial" charset="0"/>
              </a:rPr>
              <a:t>Secured by a specific revenue source</a:t>
            </a:r>
          </a:p>
          <a:p>
            <a:pPr eaLnBrk="1" hangingPunct="1">
              <a:buClrTx/>
            </a:pPr>
            <a:endParaRPr lang="en-US" sz="2400" b="0">
              <a:cs typeface="Arial" charset="0"/>
            </a:endParaRPr>
          </a:p>
          <a:p>
            <a:pPr eaLnBrk="1" hangingPunct="1">
              <a:buClrTx/>
            </a:pPr>
            <a:r>
              <a:rPr lang="en-US" sz="2400" b="0">
                <a:cs typeface="Arial" charset="0"/>
              </a:rPr>
              <a:t>Does not require voter approval</a:t>
            </a:r>
          </a:p>
          <a:p>
            <a:pPr eaLnBrk="1" hangingPunct="1">
              <a:buClrTx/>
              <a:buFontTx/>
              <a:buNone/>
            </a:pPr>
            <a:endParaRPr lang="en-US" sz="2400" b="0">
              <a:cs typeface="Arial" charset="0"/>
            </a:endParaRPr>
          </a:p>
          <a:p>
            <a:pPr eaLnBrk="1" hangingPunct="1">
              <a:buClrTx/>
              <a:tabLst>
                <a:tab pos="1943100" algn="l"/>
              </a:tabLst>
            </a:pPr>
            <a:r>
              <a:rPr lang="en-US" sz="2400" b="0">
                <a:cs typeface="Arial" charset="0"/>
              </a:rPr>
              <a:t>Examples:	 College and University debt, </a:t>
            </a:r>
          </a:p>
          <a:p>
            <a:pPr eaLnBrk="1" hangingPunct="1">
              <a:buClrTx/>
              <a:buNone/>
              <a:tabLst>
                <a:tab pos="1943100" algn="l"/>
              </a:tabLst>
            </a:pPr>
            <a:r>
              <a:rPr lang="en-US" sz="2400" b="0">
                <a:cs typeface="Arial" charset="0"/>
              </a:rPr>
              <a:t>		 Certain water development bonds </a:t>
            </a:r>
          </a:p>
          <a:p>
            <a:pPr eaLnBrk="1" hangingPunct="1">
              <a:buClrTx/>
              <a:buNone/>
              <a:tabLst>
                <a:tab pos="1943100" algn="l"/>
              </a:tabLst>
            </a:pPr>
            <a:r>
              <a:rPr lang="en-US" sz="2400" b="0">
                <a:cs typeface="Arial" charset="0"/>
              </a:rPr>
              <a:t>		 </a:t>
            </a:r>
            <a:br>
              <a:rPr lang="en-US" sz="2400" b="0">
                <a:cs typeface="Arial" charset="0"/>
              </a:rPr>
            </a:br>
            <a:r>
              <a:rPr lang="en-US" sz="2400" b="0">
                <a:cs typeface="Arial" charset="0"/>
              </a:rPr>
              <a:t>	</a:t>
            </a:r>
          </a:p>
          <a:p>
            <a:pPr eaLnBrk="1" hangingPunct="1">
              <a:buClrTx/>
              <a:buFontTx/>
              <a:buNone/>
            </a:pPr>
            <a:endParaRPr lang="en-US" sz="2400">
              <a:cs typeface="Arial" charset="0"/>
            </a:endParaRPr>
          </a:p>
        </p:txBody>
      </p:sp>
    </p:spTree>
    <p:extLst>
      <p:ext uri="{BB962C8B-B14F-4D97-AF65-F5344CB8AC3E}">
        <p14:creationId xmlns:p14="http://schemas.microsoft.com/office/powerpoint/2010/main" val="1086441916"/>
      </p:ext>
    </p:extLst>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1</a:t>
            </a: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 Debt Instruments</a:t>
            </a:r>
          </a:p>
        </p:txBody>
      </p:sp>
    </p:spTree>
    <p:extLst>
      <p:ext uri="{BB962C8B-B14F-4D97-AF65-F5344CB8AC3E}">
        <p14:creationId xmlns:p14="http://schemas.microsoft.com/office/powerpoint/2010/main" val="451269211"/>
      </p:ext>
    </p:extLst>
  </p:cSld>
  <p:clrMapOvr>
    <a:masterClrMapping/>
  </p:clrMapOvr>
  <p:transition spd="med">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Lease Purchase</a:t>
            </a:r>
          </a:p>
        </p:txBody>
      </p:sp>
      <p:sp>
        <p:nvSpPr>
          <p:cNvPr id="22531" name="Content Placeholder 2"/>
          <p:cNvSpPr>
            <a:spLocks noGrp="1"/>
          </p:cNvSpPr>
          <p:nvPr>
            <p:ph idx="1"/>
          </p:nvPr>
        </p:nvSpPr>
        <p:spPr>
          <a:xfrm>
            <a:off x="685800" y="2057400"/>
            <a:ext cx="7467600" cy="3886200"/>
          </a:xfrm>
        </p:spPr>
        <p:txBody>
          <a:bodyPr/>
          <a:lstStyle/>
          <a:p>
            <a:pPr>
              <a:spcAft>
                <a:spcPts val="1800"/>
              </a:spcAft>
              <a:buClrTx/>
            </a:pPr>
            <a:r>
              <a:rPr lang="en-US" sz="2000" b="0">
                <a:cs typeface="Arial" charset="0"/>
              </a:rPr>
              <a:t>TPFA issues revenue debt to finance a purchase of personal property or equipment under its Master Lease Purchase Program (MLPP) </a:t>
            </a:r>
          </a:p>
          <a:p>
            <a:pPr>
              <a:spcAft>
                <a:spcPts val="1800"/>
              </a:spcAft>
              <a:buClrTx/>
            </a:pPr>
            <a:r>
              <a:rPr lang="en-US" sz="2000" b="0">
                <a:cs typeface="Arial" charset="0"/>
              </a:rPr>
              <a:t>TPFA holds the title to the property and leases the property to the client agency</a:t>
            </a:r>
          </a:p>
          <a:p>
            <a:pPr>
              <a:spcAft>
                <a:spcPts val="1800"/>
              </a:spcAft>
              <a:buClrTx/>
            </a:pPr>
            <a:r>
              <a:rPr lang="en-US" sz="2000" b="0">
                <a:cs typeface="Arial" charset="0"/>
              </a:rPr>
              <a:t>Client agency makes lease payments to TPFA from appropriations to the client agency</a:t>
            </a:r>
          </a:p>
          <a:p>
            <a:pPr>
              <a:spcAft>
                <a:spcPts val="600"/>
              </a:spcAft>
              <a:buClrTx/>
            </a:pPr>
            <a:r>
              <a:rPr lang="en-US" sz="2000" b="0">
                <a:cs typeface="Arial" charset="0"/>
              </a:rPr>
              <a:t>TPFA uses the lease payments to pay debt service</a:t>
            </a:r>
          </a:p>
        </p:txBody>
      </p:sp>
      <p:sp>
        <p:nvSpPr>
          <p:cNvPr id="22532" name="Slide Number Placeholder 3"/>
          <p:cNvSpPr>
            <a:spLocks noGrp="1"/>
          </p:cNvSpPr>
          <p:nvPr>
            <p:ph type="sldNum" sz="quarter" idx="10"/>
          </p:nvPr>
        </p:nvSpPr>
        <p:spPr>
          <a:noFill/>
        </p:spPr>
        <p:txBody>
          <a:bodyPr/>
          <a:lstStyle/>
          <a:p>
            <a:fld id="{045701D1-D5A4-42A6-BC4C-45790914581C}" type="slidenum">
              <a:rPr lang="en-US" smtClean="0"/>
              <a:pPr/>
              <a:t>20</a:t>
            </a:fld>
            <a:endParaRPr lang="en-US"/>
          </a:p>
        </p:txBody>
      </p:sp>
    </p:spTree>
    <p:extLst>
      <p:ext uri="{BB962C8B-B14F-4D97-AF65-F5344CB8AC3E}">
        <p14:creationId xmlns:p14="http://schemas.microsoft.com/office/powerpoint/2010/main" val="3602631015"/>
      </p:ext>
    </p:extLst>
  </p:cSld>
  <p:clrMapOvr>
    <a:masterClrMapping/>
  </p:clrMapOvr>
  <p:transition spd="med">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752CB1D9-894E-47D9-A7A1-2C0536B9D911}" type="slidenum">
              <a:rPr lang="en-US" smtClean="0"/>
              <a:pPr/>
              <a:t>21</a:t>
            </a:fld>
            <a:endParaRPr lang="en-US"/>
          </a:p>
        </p:txBody>
      </p:sp>
      <p:sp>
        <p:nvSpPr>
          <p:cNvPr id="608258" name="Rectangle 2"/>
          <p:cNvSpPr>
            <a:spLocks noGrp="1" noChangeArrowheads="1"/>
          </p:cNvSpPr>
          <p:nvPr>
            <p:ph type="title"/>
          </p:nvPr>
        </p:nvSpPr>
        <p:spPr>
          <a:xfrm>
            <a:off x="0" y="762000"/>
            <a:ext cx="9144000" cy="762000"/>
          </a:xfrm>
        </p:spPr>
        <p:txBody>
          <a:bodyPr/>
          <a:lstStyle/>
          <a:p>
            <a:pPr eaLnBrk="1" hangingPunct="1">
              <a:defRPr/>
            </a:pPr>
            <a:r>
              <a:rPr lang="en-US" sz="370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Tax &amp; Revenue Anticipation Notes (TRAN)</a:t>
            </a:r>
          </a:p>
        </p:txBody>
      </p:sp>
      <p:sp>
        <p:nvSpPr>
          <p:cNvPr id="23556" name="Rectangle 3"/>
          <p:cNvSpPr>
            <a:spLocks noGrp="1" noChangeArrowheads="1"/>
          </p:cNvSpPr>
          <p:nvPr>
            <p:ph type="body" idx="1"/>
          </p:nvPr>
        </p:nvSpPr>
        <p:spPr>
          <a:xfrm>
            <a:off x="685800" y="2133600"/>
            <a:ext cx="7772400" cy="4114800"/>
          </a:xfrm>
        </p:spPr>
        <p:txBody>
          <a:bodyPr/>
          <a:lstStyle/>
          <a:p>
            <a:pPr eaLnBrk="1" hangingPunct="1">
              <a:lnSpc>
                <a:spcPct val="90000"/>
              </a:lnSpc>
              <a:buClrTx/>
            </a:pPr>
            <a:r>
              <a:rPr lang="en-US" sz="2400" b="0">
                <a:cs typeface="Arial" charset="0"/>
              </a:rPr>
              <a:t>Issued by the Comptroller to address the State’s cash flow needs </a:t>
            </a:r>
            <a:r>
              <a:rPr lang="en-US" sz="1600" b="0">
                <a:latin typeface="Arial (Body)"/>
                <a:cs typeface="Times New Roman" pitchFamily="18" charset="0"/>
              </a:rPr>
              <a:t>(i.e. mismatch between state revenues and expenditures)</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Must be repaid before the end of the biennium; usually issued and repaid each fiscal year</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Repaid from General Revenue</a:t>
            </a:r>
          </a:p>
          <a:p>
            <a:pPr eaLnBrk="1" hangingPunct="1">
              <a:lnSpc>
                <a:spcPct val="90000"/>
              </a:lnSpc>
              <a:buClrTx/>
            </a:pPr>
            <a:endParaRPr lang="en-US" sz="2400" b="0">
              <a:cs typeface="Arial" charset="0"/>
            </a:endParaRPr>
          </a:p>
          <a:p>
            <a:pPr eaLnBrk="1" hangingPunct="1">
              <a:lnSpc>
                <a:spcPct val="90000"/>
              </a:lnSpc>
              <a:buFontTx/>
              <a:buNone/>
            </a:pPr>
            <a:endParaRPr lang="en-US" sz="2000" b="0">
              <a:cs typeface="Arial" charset="0"/>
            </a:endParaRPr>
          </a:p>
        </p:txBody>
      </p:sp>
    </p:spTree>
    <p:extLst>
      <p:ext uri="{BB962C8B-B14F-4D97-AF65-F5344CB8AC3E}">
        <p14:creationId xmlns:p14="http://schemas.microsoft.com/office/powerpoint/2010/main" val="3102938483"/>
      </p:ext>
    </p:extLst>
  </p:cSld>
  <p:clrMapOvr>
    <a:masterClrMapping/>
  </p:clrMapOvr>
  <p:transition spd="med">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nvPr>
        </p:nvSpPr>
        <p:spPr>
          <a:noFill/>
        </p:spPr>
        <p:txBody>
          <a:bodyPr/>
          <a:lstStyle/>
          <a:p>
            <a:fld id="{C280DA38-3953-470B-A6D7-02E60EE23BB1}" type="slidenum">
              <a:rPr lang="en-US" smtClean="0"/>
              <a:pPr/>
              <a:t>22</a:t>
            </a:fld>
            <a:endParaRPr lang="en-US"/>
          </a:p>
        </p:txBody>
      </p:sp>
      <p:sp>
        <p:nvSpPr>
          <p:cNvPr id="67993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Refundings</a:t>
            </a:r>
          </a:p>
        </p:txBody>
      </p:sp>
      <p:sp>
        <p:nvSpPr>
          <p:cNvPr id="26628" name="Rectangle 3"/>
          <p:cNvSpPr>
            <a:spLocks noGrp="1" noChangeArrowheads="1"/>
          </p:cNvSpPr>
          <p:nvPr>
            <p:ph type="body" idx="1"/>
          </p:nvPr>
        </p:nvSpPr>
        <p:spPr/>
        <p:txBody>
          <a:bodyPr/>
          <a:lstStyle/>
          <a:p>
            <a:pPr eaLnBrk="1" hangingPunct="1">
              <a:spcAft>
                <a:spcPts val="600"/>
              </a:spcAft>
              <a:buClrTx/>
            </a:pPr>
            <a:r>
              <a:rPr lang="en-US" sz="2400" b="0" dirty="0">
                <a:cs typeface="Arial" charset="0"/>
              </a:rPr>
              <a:t>Used to:</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Refinance – </a:t>
            </a:r>
            <a:r>
              <a:rPr lang="en-US" sz="2000" b="0" dirty="0">
                <a:solidFill>
                  <a:srgbClr val="000000"/>
                </a:solidFill>
                <a:latin typeface="Arial" pitchFamily="34" charset="0"/>
                <a:cs typeface="Arial" pitchFamily="34" charset="0"/>
              </a:rPr>
              <a:t>Issue new debt to pay off old debt</a:t>
            </a:r>
            <a:endParaRPr lang="en-US" sz="2000" b="0" dirty="0">
              <a:latin typeface="Arial" pitchFamily="34" charset="0"/>
              <a:cs typeface="Arial" pitchFamily="34" charset="0"/>
            </a:endParaRP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Lower interest rates</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Change bond covenants</a:t>
            </a:r>
          </a:p>
          <a:p>
            <a:pPr lvl="1" eaLnBrk="1" hangingPunct="1">
              <a:spcAft>
                <a:spcPts val="1200"/>
              </a:spcAft>
              <a:buClrTx/>
              <a:buSzPct val="90000"/>
              <a:buFont typeface="Wingdings" pitchFamily="2" charset="2"/>
              <a:buChar char="Ø"/>
            </a:pPr>
            <a:r>
              <a:rPr lang="en-US" sz="2000" b="0" dirty="0">
                <a:latin typeface="Arial" pitchFamily="34" charset="0"/>
                <a:cs typeface="Arial" pitchFamily="34" charset="0"/>
              </a:rPr>
              <a:t>Change repayment schedule (“Restructure”)</a:t>
            </a:r>
            <a:endParaRPr lang="en-US" sz="2400" b="0" dirty="0">
              <a:solidFill>
                <a:srgbClr val="000000"/>
              </a:solidFill>
              <a:latin typeface="Arial" pitchFamily="34" charset="0"/>
              <a:cs typeface="Arial" pitchFamily="34" charset="0"/>
            </a:endParaRPr>
          </a:p>
          <a:p>
            <a:pPr eaLnBrk="1" hangingPunct="1">
              <a:spcAft>
                <a:spcPts val="1200"/>
              </a:spcAft>
              <a:buClrTx/>
            </a:pPr>
            <a:r>
              <a:rPr lang="en-US" sz="2400" b="0" dirty="0">
                <a:solidFill>
                  <a:srgbClr val="000000"/>
                </a:solidFill>
                <a:cs typeface="Arial" charset="0"/>
              </a:rPr>
              <a:t>Can be a </a:t>
            </a:r>
            <a:r>
              <a:rPr lang="en-US" sz="2400" i="1" dirty="0">
                <a:solidFill>
                  <a:srgbClr val="000000"/>
                </a:solidFill>
                <a:cs typeface="Arial" charset="0"/>
              </a:rPr>
              <a:t>current</a:t>
            </a:r>
            <a:r>
              <a:rPr lang="en-US" sz="2400" b="0" dirty="0">
                <a:solidFill>
                  <a:srgbClr val="000000"/>
                </a:solidFill>
                <a:cs typeface="Arial" charset="0"/>
              </a:rPr>
              <a:t> refunding or an </a:t>
            </a:r>
            <a:r>
              <a:rPr lang="en-US" sz="2400" i="1" dirty="0">
                <a:solidFill>
                  <a:srgbClr val="000000"/>
                </a:solidFill>
                <a:cs typeface="Arial" charset="0"/>
              </a:rPr>
              <a:t>advance</a:t>
            </a:r>
            <a:r>
              <a:rPr lang="en-US" sz="2400" b="0" dirty="0">
                <a:solidFill>
                  <a:srgbClr val="000000"/>
                </a:solidFill>
                <a:cs typeface="Arial" charset="0"/>
              </a:rPr>
              <a:t> refunding</a:t>
            </a:r>
          </a:p>
          <a:p>
            <a:pPr lvl="1" eaLnBrk="1" hangingPunct="1">
              <a:spcAft>
                <a:spcPts val="600"/>
              </a:spcAft>
            </a:pPr>
            <a:r>
              <a:rPr lang="en-US" sz="2000" b="0" dirty="0">
                <a:solidFill>
                  <a:srgbClr val="000000"/>
                </a:solidFill>
                <a:cs typeface="Arial" charset="0"/>
              </a:rPr>
              <a:t>Federal tax law no longer permits tax-exempt bonds to be </a:t>
            </a:r>
            <a:r>
              <a:rPr lang="en-US" sz="2000" i="1" dirty="0">
                <a:solidFill>
                  <a:srgbClr val="000000"/>
                </a:solidFill>
                <a:cs typeface="Arial" charset="0"/>
              </a:rPr>
              <a:t>advance</a:t>
            </a:r>
            <a:r>
              <a:rPr lang="en-US" sz="2000" b="0" dirty="0">
                <a:solidFill>
                  <a:srgbClr val="000000"/>
                </a:solidFill>
                <a:cs typeface="Arial" charset="0"/>
              </a:rPr>
              <a:t> refunded unless refunded using taxable debt</a:t>
            </a:r>
          </a:p>
          <a:p>
            <a:pPr eaLnBrk="1" hangingPunct="1">
              <a:spcAft>
                <a:spcPts val="600"/>
              </a:spcAft>
              <a:buClrTx/>
              <a:buFontTx/>
              <a:buNone/>
            </a:pPr>
            <a:endParaRPr lang="en-US" sz="2400" dirty="0">
              <a:solidFill>
                <a:srgbClr val="000000"/>
              </a:solidFill>
              <a:cs typeface="Arial" charset="0"/>
            </a:endParaRPr>
          </a:p>
          <a:p>
            <a:pPr eaLnBrk="1" hangingPunct="1">
              <a:buFontTx/>
              <a:buChar char="o"/>
            </a:pPr>
            <a:endParaRPr lang="en-US" sz="2000" dirty="0">
              <a:solidFill>
                <a:srgbClr val="000000"/>
              </a:solidFill>
              <a:cs typeface="Arial" charset="0"/>
            </a:endParaRPr>
          </a:p>
        </p:txBody>
      </p:sp>
    </p:spTree>
    <p:extLst>
      <p:ext uri="{BB962C8B-B14F-4D97-AF65-F5344CB8AC3E}">
        <p14:creationId xmlns:p14="http://schemas.microsoft.com/office/powerpoint/2010/main" val="1022055700"/>
      </p:ext>
    </p:extLst>
  </p:cSld>
  <p:clrMapOvr>
    <a:masterClrMapping/>
  </p:clrMapOvr>
  <p:transition spd="med">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 4. </a:t>
            </a:r>
            <a:r>
              <a:rPr lang="en-US">
                <a:ln>
                  <a:solidFill>
                    <a:schemeClr val="bg1"/>
                  </a:solidFill>
                </a:ln>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Sale Mechanics</a:t>
            </a:r>
          </a:p>
        </p:txBody>
      </p:sp>
    </p:spTree>
    <p:extLst>
      <p:ext uri="{BB962C8B-B14F-4D97-AF65-F5344CB8AC3E}">
        <p14:creationId xmlns:p14="http://schemas.microsoft.com/office/powerpoint/2010/main" val="4230708811"/>
      </p:ext>
    </p:extLst>
  </p:cSld>
  <p:clrMapOvr>
    <a:masterClrMapping/>
  </p:clrMapOvr>
  <p:transition spd="med">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24</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State Debt Issuance Process</a:t>
            </a:r>
          </a:p>
        </p:txBody>
      </p:sp>
      <p:sp>
        <p:nvSpPr>
          <p:cNvPr id="28676" name="Rectangle 3"/>
          <p:cNvSpPr>
            <a:spLocks noGrp="1" noChangeArrowheads="1"/>
          </p:cNvSpPr>
          <p:nvPr>
            <p:ph type="body" idx="1"/>
          </p:nvPr>
        </p:nvSpPr>
        <p:spPr/>
        <p:txBody>
          <a:bodyPr/>
          <a:lstStyle/>
          <a:p>
            <a:pPr marL="609600" indent="-609600" eaLnBrk="1" hangingPunct="1">
              <a:spcAft>
                <a:spcPts val="600"/>
              </a:spcAft>
              <a:buClrTx/>
              <a:buSzPct val="100000"/>
              <a:buFont typeface="Wingdings" pitchFamily="2" charset="2"/>
              <a:buAutoNum type="arabicPeriod"/>
            </a:pPr>
            <a:r>
              <a:rPr lang="en-US" sz="2600" b="0" dirty="0">
                <a:cs typeface="Arial" charset="0"/>
              </a:rPr>
              <a:t>Legislative authorization and appropriation</a:t>
            </a:r>
          </a:p>
          <a:p>
            <a:pPr marL="609600" indent="-609600" eaLnBrk="1" hangingPunct="1">
              <a:spcAft>
                <a:spcPts val="600"/>
              </a:spcAft>
              <a:buClrTx/>
              <a:buSzPct val="100000"/>
              <a:buFont typeface="Wingdings" pitchFamily="2" charset="2"/>
              <a:buAutoNum type="arabicPeriod"/>
            </a:pPr>
            <a:r>
              <a:rPr lang="en-US" sz="2600" b="0" dirty="0">
                <a:cs typeface="Arial" charset="0"/>
              </a:rPr>
              <a:t>Issuer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Review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Sale </a:t>
            </a:r>
            <a:r>
              <a:rPr lang="en-US" sz="1800" b="0" i="1" dirty="0">
                <a:cs typeface="Arial" charset="0"/>
              </a:rPr>
              <a:t>(Negotiated/Competitive/Privately Placed)</a:t>
            </a:r>
          </a:p>
          <a:p>
            <a:pPr marL="609600" indent="-609600" eaLnBrk="1" hangingPunct="1">
              <a:spcAft>
                <a:spcPts val="600"/>
              </a:spcAft>
              <a:buClrTx/>
              <a:buSzPct val="100000"/>
              <a:buFont typeface="Wingdings" pitchFamily="2" charset="2"/>
              <a:buAutoNum type="arabicPeriod"/>
            </a:pPr>
            <a:r>
              <a:rPr lang="en-US" sz="2600" b="0" dirty="0">
                <a:cs typeface="Arial" charset="0"/>
              </a:rPr>
              <a:t>Attorney General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Closing</a:t>
            </a:r>
          </a:p>
          <a:p>
            <a:pPr marL="609600" indent="-609600" eaLnBrk="1" hangingPunct="1">
              <a:spcAft>
                <a:spcPts val="600"/>
              </a:spcAft>
              <a:buClrTx/>
              <a:buSzPct val="100000"/>
              <a:buFont typeface="Wingdings" pitchFamily="2" charset="2"/>
              <a:buAutoNum type="arabicPeriod"/>
            </a:pPr>
            <a:r>
              <a:rPr lang="en-US" sz="2600" b="0" dirty="0">
                <a:cs typeface="Arial" charset="0"/>
              </a:rPr>
              <a:t>Ongoing Administration/Reporting</a:t>
            </a:r>
          </a:p>
        </p:txBody>
      </p:sp>
    </p:spTree>
    <p:extLst>
      <p:ext uri="{BB962C8B-B14F-4D97-AF65-F5344CB8AC3E}">
        <p14:creationId xmlns:p14="http://schemas.microsoft.com/office/powerpoint/2010/main" val="3743100729"/>
      </p:ext>
    </p:extLst>
  </p:cSld>
  <p:clrMapOvr>
    <a:masterClrMapping/>
  </p:clrMapOvr>
  <p:transition spd="med">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25</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Legislative Authorization</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The Legislature must authorize the specific project for which bonds are to be issued.</a:t>
            </a:r>
          </a:p>
          <a:p>
            <a:pPr marL="1009650" lvl="1" indent="-609600" eaLnBrk="1" hangingPunct="1">
              <a:spcAft>
                <a:spcPts val="600"/>
              </a:spcAft>
              <a:buSzPct val="100000"/>
              <a:buFont typeface="Wingdings" pitchFamily="2" charset="2"/>
              <a:buAutoNum type="arabicPeriod"/>
            </a:pPr>
            <a:endParaRPr lang="en-US" sz="2000" b="0" i="1" dirty="0">
              <a:cs typeface="Arial" charset="0"/>
            </a:endParaRPr>
          </a:p>
        </p:txBody>
      </p:sp>
      <p:graphicFrame>
        <p:nvGraphicFramePr>
          <p:cNvPr id="3" name="Diagram 2">
            <a:extLst>
              <a:ext uri="{FF2B5EF4-FFF2-40B4-BE49-F238E27FC236}">
                <a16:creationId xmlns:a16="http://schemas.microsoft.com/office/drawing/2014/main" id="{A21697AD-ADFB-4D77-BC49-33807A4F8757}"/>
              </a:ext>
            </a:extLst>
          </p:cNvPr>
          <p:cNvGraphicFramePr/>
          <p:nvPr>
            <p:extLst>
              <p:ext uri="{D42A27DB-BD31-4B8C-83A1-F6EECF244321}">
                <p14:modId xmlns:p14="http://schemas.microsoft.com/office/powerpoint/2010/main" val="2600463594"/>
              </p:ext>
            </p:extLst>
          </p:nvPr>
        </p:nvGraphicFramePr>
        <p:xfrm>
          <a:off x="819150" y="2918577"/>
          <a:ext cx="7362742" cy="3031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3406226"/>
      </p:ext>
    </p:extLst>
  </p:cSld>
  <p:clrMapOvr>
    <a:masterClrMapping/>
  </p:clrMapOvr>
  <p:transition spd="med">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6E72C415-BB5D-4370-8273-4D451DFAF7AA}" type="slidenum">
              <a:rPr lang="en-US" smtClean="0"/>
              <a:pPr/>
              <a:t>26</a:t>
            </a:fld>
            <a:endParaRPr lang="en-US"/>
          </a:p>
        </p:txBody>
      </p:sp>
      <p:sp>
        <p:nvSpPr>
          <p:cNvPr id="924674"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Finance Team</a:t>
            </a:r>
          </a:p>
        </p:txBody>
      </p:sp>
      <p:sp>
        <p:nvSpPr>
          <p:cNvPr id="30724" name="Rectangle 3"/>
          <p:cNvSpPr>
            <a:spLocks noGrp="1" noChangeArrowheads="1"/>
          </p:cNvSpPr>
          <p:nvPr>
            <p:ph type="body" idx="1"/>
          </p:nvPr>
        </p:nvSpPr>
        <p:spPr>
          <a:xfrm>
            <a:off x="685800" y="1981200"/>
            <a:ext cx="8001000" cy="4114800"/>
          </a:xfrm>
        </p:spPr>
        <p:txBody>
          <a:bodyPr/>
          <a:lstStyle/>
          <a:p>
            <a:pPr eaLnBrk="1" hangingPunct="1">
              <a:buClrTx/>
              <a:buFontTx/>
              <a:buNone/>
            </a:pPr>
            <a:r>
              <a:rPr lang="en-US" sz="2800" i="1" dirty="0">
                <a:latin typeface="Arial" pitchFamily="34" charset="0"/>
                <a:cs typeface="Arial" pitchFamily="34" charset="0"/>
              </a:rPr>
              <a:t>Bonds and Notes:</a:t>
            </a:r>
          </a:p>
          <a:p>
            <a:pPr lvl="1" eaLnBrk="1" hangingPunct="1">
              <a:spcAft>
                <a:spcPts val="480"/>
              </a:spcAft>
              <a:buClrTx/>
              <a:buSzPct val="90000"/>
              <a:buFont typeface="Wingdings" pitchFamily="2" charset="2"/>
              <a:buChar char="§"/>
            </a:pPr>
            <a:r>
              <a:rPr lang="en-US" sz="2000" b="0" dirty="0">
                <a:cs typeface="Arial" charset="0"/>
              </a:rPr>
              <a:t>Financial Advisor</a:t>
            </a:r>
          </a:p>
          <a:p>
            <a:pPr lvl="1" eaLnBrk="1" hangingPunct="1">
              <a:spcAft>
                <a:spcPts val="480"/>
              </a:spcAft>
              <a:buClrTx/>
              <a:buSzPct val="90000"/>
              <a:buFont typeface="Wingdings" pitchFamily="2" charset="2"/>
              <a:buChar char="§"/>
            </a:pPr>
            <a:r>
              <a:rPr lang="en-US" sz="2000" b="0" dirty="0">
                <a:cs typeface="Arial" charset="0"/>
              </a:rPr>
              <a:t>Bond Counsel</a:t>
            </a:r>
          </a:p>
          <a:p>
            <a:pPr lvl="1" eaLnBrk="1" hangingPunct="1">
              <a:spcAft>
                <a:spcPts val="480"/>
              </a:spcAft>
              <a:buClrTx/>
              <a:buSzPct val="90000"/>
              <a:buFont typeface="Wingdings" pitchFamily="2" charset="2"/>
              <a:buChar char="§"/>
            </a:pPr>
            <a:r>
              <a:rPr lang="en-US" sz="2000" b="0" dirty="0">
                <a:cs typeface="Arial" charset="0"/>
              </a:rPr>
              <a:t>Underwriter(s)</a:t>
            </a:r>
          </a:p>
          <a:p>
            <a:pPr lvl="1" eaLnBrk="1" hangingPunct="1">
              <a:spcAft>
                <a:spcPts val="480"/>
              </a:spcAft>
              <a:buClrTx/>
              <a:buSzPct val="90000"/>
              <a:buFont typeface="Wingdings" pitchFamily="2" charset="2"/>
              <a:buChar char="§"/>
            </a:pPr>
            <a:r>
              <a:rPr lang="en-US" sz="2000" b="0" dirty="0">
                <a:cs typeface="Arial" charset="0"/>
              </a:rPr>
              <a:t>Rating Agencies</a:t>
            </a:r>
          </a:p>
          <a:p>
            <a:pPr eaLnBrk="1" hangingPunct="1">
              <a:buClrTx/>
              <a:buFontTx/>
              <a:buNone/>
            </a:pPr>
            <a:r>
              <a:rPr lang="en-US" sz="2800" i="1" dirty="0">
                <a:latin typeface="Arial" pitchFamily="34" charset="0"/>
                <a:cs typeface="Arial" pitchFamily="34" charset="0"/>
              </a:rPr>
              <a:t>Commercial Paper Transactions also include:</a:t>
            </a:r>
            <a:endParaRPr lang="en-US" sz="2800" i="1" dirty="0">
              <a:solidFill>
                <a:srgbClr val="FF0000"/>
              </a:solidFill>
              <a:latin typeface="Arial" pitchFamily="34" charset="0"/>
              <a:cs typeface="Arial" pitchFamily="34" charset="0"/>
            </a:endParaRPr>
          </a:p>
          <a:p>
            <a:pPr marL="741363" lvl="2" indent="-284163" eaLnBrk="1" hangingPunct="1">
              <a:spcAft>
                <a:spcPts val="480"/>
              </a:spcAft>
              <a:buClrTx/>
              <a:buSzPct val="90000"/>
              <a:buFont typeface="Wingdings" pitchFamily="2" charset="2"/>
              <a:buChar char="§"/>
            </a:pPr>
            <a:r>
              <a:rPr lang="en-US" sz="2000" b="0" dirty="0">
                <a:cs typeface="Arial" charset="0"/>
              </a:rPr>
              <a:t>Dealer</a:t>
            </a:r>
          </a:p>
          <a:p>
            <a:pPr marL="741363" lvl="2" indent="-284163" eaLnBrk="1" hangingPunct="1">
              <a:spcAft>
                <a:spcPts val="480"/>
              </a:spcAft>
              <a:buClrTx/>
              <a:buSzPct val="90000"/>
              <a:buFont typeface="Wingdings" pitchFamily="2" charset="2"/>
              <a:buChar char="§"/>
            </a:pPr>
            <a:r>
              <a:rPr lang="en-US" sz="2000" b="0" dirty="0">
                <a:cs typeface="Arial" charset="0"/>
              </a:rPr>
              <a:t>Paying Agent</a:t>
            </a:r>
          </a:p>
          <a:p>
            <a:pPr marL="741363" lvl="2" indent="-284163" eaLnBrk="1" hangingPunct="1">
              <a:spcAft>
                <a:spcPts val="480"/>
              </a:spcAft>
              <a:buClrTx/>
              <a:buSzPct val="90000"/>
              <a:buFont typeface="Wingdings" pitchFamily="2" charset="2"/>
              <a:buChar char="§"/>
            </a:pPr>
            <a:r>
              <a:rPr lang="en-US" sz="2000" b="0" dirty="0">
                <a:cs typeface="Arial" charset="0"/>
              </a:rPr>
              <a:t>Liquidity Provider</a:t>
            </a:r>
          </a:p>
        </p:txBody>
      </p:sp>
    </p:spTree>
    <p:extLst>
      <p:ext uri="{BB962C8B-B14F-4D97-AF65-F5344CB8AC3E}">
        <p14:creationId xmlns:p14="http://schemas.microsoft.com/office/powerpoint/2010/main" val="197921664"/>
      </p:ext>
    </p:extLst>
  </p:cSld>
  <p:clrMapOvr>
    <a:masterClrMapping/>
  </p:clrMapOvr>
  <p:transition spd="med">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00BAA859-3BCA-4EAC-BC29-A60677D333AC}" type="slidenum">
              <a:rPr lang="en-US" smtClean="0"/>
              <a:pPr/>
              <a:t>27</a:t>
            </a:fld>
            <a:endParaRPr lang="en-US"/>
          </a:p>
        </p:txBody>
      </p:sp>
      <p:sp>
        <p:nvSpPr>
          <p:cNvPr id="928770"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Methods of Sale</a:t>
            </a:r>
          </a:p>
        </p:txBody>
      </p:sp>
      <p:graphicFrame>
        <p:nvGraphicFramePr>
          <p:cNvPr id="2" name="Table 2">
            <a:extLst>
              <a:ext uri="{FF2B5EF4-FFF2-40B4-BE49-F238E27FC236}">
                <a16:creationId xmlns:a16="http://schemas.microsoft.com/office/drawing/2014/main" id="{9F8EFEDB-5239-45AB-8B6F-D3F4ED0A52B0}"/>
              </a:ext>
            </a:extLst>
          </p:cNvPr>
          <p:cNvGraphicFramePr>
            <a:graphicFrameLocks noGrp="1"/>
          </p:cNvGraphicFramePr>
          <p:nvPr>
            <p:extLst>
              <p:ext uri="{D42A27DB-BD31-4B8C-83A1-F6EECF244321}">
                <p14:modId xmlns:p14="http://schemas.microsoft.com/office/powerpoint/2010/main" val="2474105407"/>
              </p:ext>
            </p:extLst>
          </p:nvPr>
        </p:nvGraphicFramePr>
        <p:xfrm>
          <a:off x="635000" y="1873250"/>
          <a:ext cx="7715250" cy="4289637"/>
        </p:xfrm>
        <a:graphic>
          <a:graphicData uri="http://schemas.openxmlformats.org/drawingml/2006/table">
            <a:tbl>
              <a:tblPr firstRow="1" bandRow="1">
                <a:tableStyleId>{6E25E649-3F16-4E02-A733-19D2CDBF48F0}</a:tableStyleId>
              </a:tblPr>
              <a:tblGrid>
                <a:gridCol w="2127250">
                  <a:extLst>
                    <a:ext uri="{9D8B030D-6E8A-4147-A177-3AD203B41FA5}">
                      <a16:colId xmlns:a16="http://schemas.microsoft.com/office/drawing/2014/main" val="2618199704"/>
                    </a:ext>
                  </a:extLst>
                </a:gridCol>
                <a:gridCol w="5588000">
                  <a:extLst>
                    <a:ext uri="{9D8B030D-6E8A-4147-A177-3AD203B41FA5}">
                      <a16:colId xmlns:a16="http://schemas.microsoft.com/office/drawing/2014/main" val="329537794"/>
                    </a:ext>
                  </a:extLst>
                </a:gridCol>
              </a:tblGrid>
              <a:tr h="1442579">
                <a:tc>
                  <a:txBody>
                    <a:bodyPr/>
                    <a:lstStyle/>
                    <a:p>
                      <a:pPr algn="ctr" eaLnBrk="1" hangingPunct="1">
                        <a:buFontTx/>
                        <a:buNone/>
                        <a:defRPr/>
                      </a:pPr>
                      <a:r>
                        <a:rPr lang="en-US" sz="2200" b="1" u="none" dirty="0">
                          <a:solidFill>
                            <a:schemeClr val="tx1"/>
                          </a:solidFill>
                        </a:rPr>
                        <a:t>Negotiated </a:t>
                      </a:r>
                    </a:p>
                    <a:p>
                      <a:pPr algn="ctr" eaLnBrk="1" hangingPunct="1">
                        <a:buFontTx/>
                        <a:buNone/>
                        <a:defRPr/>
                      </a:pPr>
                      <a:r>
                        <a:rPr lang="en-US" sz="1400" b="1" u="none" dirty="0">
                          <a:solidFill>
                            <a:schemeClr val="tx1"/>
                          </a:solidFill>
                        </a:rPr>
                        <a:t>(most common)</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has unusual financial or legal structure</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timing important (e.g., refunding)</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Bond sale requires more pre-marketing effort</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7658120"/>
                  </a:ext>
                </a:extLst>
              </a:tr>
              <a:tr h="1423529">
                <a:tc>
                  <a:txBody>
                    <a:bodyPr/>
                    <a:lstStyle/>
                    <a:p>
                      <a:pPr algn="ctr" eaLnBrk="1" hangingPunct="1">
                        <a:spcBef>
                          <a:spcPts val="1200"/>
                        </a:spcBef>
                        <a:buFontTx/>
                        <a:buNone/>
                        <a:defRPr/>
                      </a:pPr>
                      <a:r>
                        <a:rPr lang="en-US" sz="2200" b="1" u="none" dirty="0">
                          <a:solidFill>
                            <a:schemeClr val="tx1"/>
                          </a:solidFill>
                        </a:rPr>
                        <a:t>Competitive</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Straightforward structure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Well-known credit and security pledge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Size and ratings often attract bidders</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4190922"/>
                  </a:ext>
                </a:extLst>
              </a:tr>
              <a:tr h="1423529">
                <a:tc>
                  <a:txBody>
                    <a:bodyPr/>
                    <a:lstStyle/>
                    <a:p>
                      <a:pPr lvl="1" indent="-742950" algn="ctr" eaLnBrk="1" hangingPunct="1">
                        <a:spcBef>
                          <a:spcPts val="0"/>
                        </a:spcBef>
                        <a:buSzPct val="150000"/>
                        <a:buFontTx/>
                        <a:buNone/>
                        <a:defRPr/>
                      </a:pPr>
                      <a:r>
                        <a:rPr lang="en-US" sz="2200" b="1" u="none" dirty="0">
                          <a:solidFill>
                            <a:schemeClr val="tx1"/>
                          </a:solidFill>
                        </a:rPr>
                        <a:t>Private</a:t>
                      </a:r>
                    </a:p>
                    <a:p>
                      <a:pPr lvl="1" indent="-742950" algn="ctr" eaLnBrk="1" hangingPunct="1">
                        <a:spcBef>
                          <a:spcPts val="0"/>
                        </a:spcBef>
                        <a:buSzPct val="150000"/>
                        <a:buFontTx/>
                        <a:buNone/>
                        <a:defRPr/>
                      </a:pPr>
                      <a:r>
                        <a:rPr lang="en-US" sz="2200" b="1" u="none" dirty="0">
                          <a:solidFill>
                            <a:schemeClr val="tx1"/>
                          </a:solidFill>
                        </a:rPr>
                        <a:t>Placement</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eaLnBrk="1" hangingPunct="1">
                        <a:spcBef>
                          <a:spcPts val="300"/>
                        </a:spcBef>
                        <a:spcAft>
                          <a:spcPts val="300"/>
                        </a:spcAft>
                        <a:buClrTx/>
                        <a:buSzPct val="150000"/>
                        <a:buFont typeface="Arial" charset="0"/>
                        <a:buChar char="•"/>
                        <a:defRPr/>
                      </a:pPr>
                      <a:r>
                        <a:rPr lang="en-US" sz="1800" b="0" dirty="0">
                          <a:solidFill>
                            <a:schemeClr val="tx1"/>
                          </a:solidFill>
                        </a:rPr>
                        <a:t>  Unique financial or legal structure</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Sold directly to purchaser</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Not underwritten</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025508"/>
                  </a:ext>
                </a:extLst>
              </a:tr>
            </a:tbl>
          </a:graphicData>
        </a:graphic>
      </p:graphicFrame>
    </p:spTree>
    <p:extLst>
      <p:ext uri="{BB962C8B-B14F-4D97-AF65-F5344CB8AC3E}">
        <p14:creationId xmlns:p14="http://schemas.microsoft.com/office/powerpoint/2010/main" val="336279542"/>
      </p:ext>
    </p:extLst>
  </p:cSld>
  <p:clrMapOvr>
    <a:masterClrMapping/>
  </p:clrMapOvr>
  <p:transition spd="med">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Administration</a:t>
            </a:r>
          </a:p>
        </p:txBody>
      </p:sp>
      <p:sp>
        <p:nvSpPr>
          <p:cNvPr id="29699" name="Content Placeholder 2"/>
          <p:cNvSpPr>
            <a:spLocks noGrp="1"/>
          </p:cNvSpPr>
          <p:nvPr>
            <p:ph idx="1"/>
          </p:nvPr>
        </p:nvSpPr>
        <p:spPr/>
        <p:txBody>
          <a:bodyPr/>
          <a:lstStyle/>
          <a:p>
            <a:pPr>
              <a:spcAft>
                <a:spcPts val="600"/>
              </a:spcAft>
              <a:buClrTx/>
              <a:buSzPct val="100000"/>
              <a:buFont typeface="Arial" panose="020B0604020202020204" pitchFamily="34" charset="0"/>
              <a:buChar char="•"/>
            </a:pPr>
            <a:r>
              <a:rPr lang="en-US" sz="2400" b="0" dirty="0"/>
              <a:t>Timely debt service payments</a:t>
            </a:r>
          </a:p>
          <a:p>
            <a:pPr>
              <a:spcAft>
                <a:spcPts val="600"/>
              </a:spcAft>
              <a:buClrTx/>
              <a:buSzPct val="100000"/>
              <a:buFont typeface="Arial" panose="020B0604020202020204" pitchFamily="34" charset="0"/>
              <a:buChar char="•"/>
            </a:pPr>
            <a:r>
              <a:rPr lang="en-US" sz="2400" b="0" dirty="0"/>
              <a:t>Monitor expenditure of bond proceeds</a:t>
            </a:r>
          </a:p>
          <a:p>
            <a:pPr>
              <a:spcAft>
                <a:spcPts val="300"/>
              </a:spcAft>
              <a:buClrTx/>
              <a:buSzPct val="100000"/>
              <a:buFont typeface="Arial" panose="020B0604020202020204" pitchFamily="34" charset="0"/>
              <a:buChar char="•"/>
            </a:pPr>
            <a:r>
              <a:rPr lang="en-US" sz="2400" b="0" dirty="0"/>
              <a:t>Comply with federal tax law</a:t>
            </a:r>
          </a:p>
          <a:p>
            <a:pPr marL="971550" lvl="1">
              <a:spcAft>
                <a:spcPts val="300"/>
              </a:spcAft>
              <a:buClrTx/>
              <a:buFont typeface="Wingdings" pitchFamily="2" charset="2"/>
              <a:buChar char="ü"/>
            </a:pPr>
            <a:r>
              <a:rPr lang="en-US" sz="1800" b="0" dirty="0">
                <a:latin typeface="Arial" pitchFamily="34" charset="0"/>
                <a:cs typeface="Arial" pitchFamily="34" charset="0"/>
              </a:rPr>
              <a:t>use of facility</a:t>
            </a:r>
          </a:p>
          <a:p>
            <a:pPr marL="971550" lvl="1">
              <a:spcAft>
                <a:spcPts val="300"/>
              </a:spcAft>
              <a:buClrTx/>
              <a:buFont typeface="Wingdings" pitchFamily="2" charset="2"/>
              <a:buChar char="ü"/>
            </a:pPr>
            <a:r>
              <a:rPr lang="en-US" sz="1800" b="0" dirty="0">
                <a:latin typeface="Arial" pitchFamily="34" charset="0"/>
                <a:cs typeface="Arial" pitchFamily="34" charset="0"/>
              </a:rPr>
              <a:t>investment of bond proceeds</a:t>
            </a:r>
          </a:p>
          <a:p>
            <a:pPr marL="971550" lvl="1">
              <a:spcAft>
                <a:spcPts val="600"/>
              </a:spcAft>
              <a:buClrTx/>
              <a:buFont typeface="Wingdings" pitchFamily="2" charset="2"/>
              <a:buChar char="ü"/>
            </a:pPr>
            <a:r>
              <a:rPr lang="en-US" sz="1800" b="0" dirty="0">
                <a:latin typeface="Arial" pitchFamily="34" charset="0"/>
                <a:cs typeface="Arial" pitchFamily="34" charset="0"/>
              </a:rPr>
              <a:t>arbitrage rebate compliance</a:t>
            </a:r>
          </a:p>
          <a:p>
            <a:pPr>
              <a:spcAft>
                <a:spcPts val="600"/>
              </a:spcAft>
              <a:buClrTx/>
              <a:buSzPct val="100000"/>
              <a:buFont typeface="Arial" panose="020B0604020202020204" pitchFamily="34" charset="0"/>
              <a:buChar char="•"/>
            </a:pPr>
            <a:r>
              <a:rPr lang="en-US" sz="2400" b="0" dirty="0"/>
              <a:t>Legislative appropriations for debt service, if required</a:t>
            </a:r>
          </a:p>
          <a:p>
            <a:pPr>
              <a:spcAft>
                <a:spcPts val="600"/>
              </a:spcAft>
              <a:buClrTx/>
              <a:buSzPct val="100000"/>
              <a:buFont typeface="Arial" panose="020B0604020202020204" pitchFamily="34" charset="0"/>
              <a:buChar char="•"/>
            </a:pPr>
            <a:r>
              <a:rPr lang="en-US" sz="2400" b="0" dirty="0"/>
              <a:t>Continuing Disclosure</a:t>
            </a:r>
          </a:p>
          <a:p>
            <a:endParaRPr lang="en-US" dirty="0"/>
          </a:p>
        </p:txBody>
      </p:sp>
      <p:sp>
        <p:nvSpPr>
          <p:cNvPr id="29700" name="Slide Number Placeholder 3"/>
          <p:cNvSpPr>
            <a:spLocks noGrp="1"/>
          </p:cNvSpPr>
          <p:nvPr>
            <p:ph type="sldNum" sz="quarter" idx="10"/>
          </p:nvPr>
        </p:nvSpPr>
        <p:spPr>
          <a:noFill/>
        </p:spPr>
        <p:txBody>
          <a:bodyPr/>
          <a:lstStyle/>
          <a:p>
            <a:fld id="{4A43F7BE-BF69-4F9B-9FA5-3152F2F2E58A}" type="slidenum">
              <a:rPr lang="en-US" smtClean="0"/>
              <a:pPr/>
              <a:t>28</a:t>
            </a:fld>
            <a:endParaRPr lang="en-US"/>
          </a:p>
        </p:txBody>
      </p:sp>
    </p:spTree>
    <p:extLst>
      <p:ext uri="{BB962C8B-B14F-4D97-AF65-F5344CB8AC3E}">
        <p14:creationId xmlns:p14="http://schemas.microsoft.com/office/powerpoint/2010/main" val="4097452716"/>
      </p:ext>
    </p:extLst>
  </p:cSld>
  <p:clrMapOvr>
    <a:masterClrMapping/>
  </p:clrMapOvr>
  <p:transition spd="med">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1C562-6173-4EC7-BAC2-E8FC6CA7C388}"/>
              </a:ext>
            </a:extLst>
          </p:cNvPr>
          <p:cNvSpPr>
            <a:spLocks noGrp="1"/>
          </p:cNvSpPr>
          <p:nvPr>
            <p:ph type="title"/>
          </p:nvPr>
        </p:nvSpPr>
        <p:spPr>
          <a:xfrm>
            <a:off x="0" y="609600"/>
            <a:ext cx="8458200" cy="1143000"/>
          </a:xfrm>
        </p:spPr>
        <p:txBody>
          <a:bodyPr/>
          <a:lstStyle/>
          <a:p>
            <a:r>
              <a:rPr lang="en-US" dirty="0">
                <a:solidFill>
                  <a:schemeClr val="tx1"/>
                </a:solidFill>
                <a:latin typeface="+mn-lt"/>
              </a:rPr>
              <a:t>Issuance Process Life Cycle</a:t>
            </a:r>
          </a:p>
        </p:txBody>
      </p:sp>
      <p:grpSp>
        <p:nvGrpSpPr>
          <p:cNvPr id="3" name="Group 2">
            <a:extLst>
              <a:ext uri="{FF2B5EF4-FFF2-40B4-BE49-F238E27FC236}">
                <a16:creationId xmlns:a16="http://schemas.microsoft.com/office/drawing/2014/main" id="{8CAD78F7-845C-4337-88B7-39B861E8BF53}"/>
              </a:ext>
            </a:extLst>
          </p:cNvPr>
          <p:cNvGrpSpPr/>
          <p:nvPr/>
        </p:nvGrpSpPr>
        <p:grpSpPr>
          <a:xfrm>
            <a:off x="690425" y="2232135"/>
            <a:ext cx="7767775" cy="3422186"/>
            <a:chOff x="690425" y="2232135"/>
            <a:chExt cx="7767775" cy="3422186"/>
          </a:xfrm>
        </p:grpSpPr>
        <p:sp>
          <p:nvSpPr>
            <p:cNvPr id="6" name="Freeform: Shape 5">
              <a:extLst>
                <a:ext uri="{FF2B5EF4-FFF2-40B4-BE49-F238E27FC236}">
                  <a16:creationId xmlns:a16="http://schemas.microsoft.com/office/drawing/2014/main" id="{7ED3715D-39F6-406C-88FE-9141C069BCDD}"/>
                </a:ext>
              </a:extLst>
            </p:cNvPr>
            <p:cNvSpPr/>
            <p:nvPr/>
          </p:nvSpPr>
          <p:spPr>
            <a:xfrm>
              <a:off x="690425"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Planning</a:t>
              </a:r>
            </a:p>
          </p:txBody>
        </p:sp>
        <p:sp>
          <p:nvSpPr>
            <p:cNvPr id="8" name="Freeform: Shape 7">
              <a:extLst>
                <a:ext uri="{FF2B5EF4-FFF2-40B4-BE49-F238E27FC236}">
                  <a16:creationId xmlns:a16="http://schemas.microsoft.com/office/drawing/2014/main" id="{58D38790-2360-4176-A544-6BAF1B70B45D}"/>
                </a:ext>
              </a:extLst>
            </p:cNvPr>
            <p:cNvSpPr/>
            <p:nvPr/>
          </p:nvSpPr>
          <p:spPr>
            <a:xfrm>
              <a:off x="695040"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Agency Identifies Project(s)</a:t>
              </a:r>
            </a:p>
          </p:txBody>
        </p:sp>
        <p:sp>
          <p:nvSpPr>
            <p:cNvPr id="10" name="Freeform: Shape 9">
              <a:extLst>
                <a:ext uri="{FF2B5EF4-FFF2-40B4-BE49-F238E27FC236}">
                  <a16:creationId xmlns:a16="http://schemas.microsoft.com/office/drawing/2014/main" id="{F7F40AC3-62FA-4A56-9380-EA63A02DC7F7}"/>
                </a:ext>
              </a:extLst>
            </p:cNvPr>
            <p:cNvSpPr/>
            <p:nvPr/>
          </p:nvSpPr>
          <p:spPr>
            <a:xfrm>
              <a:off x="690425"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Prepare Cost and Timeline Estimates</a:t>
              </a:r>
            </a:p>
          </p:txBody>
        </p:sp>
        <p:sp>
          <p:nvSpPr>
            <p:cNvPr id="12" name="Freeform: Shape 11">
              <a:extLst>
                <a:ext uri="{FF2B5EF4-FFF2-40B4-BE49-F238E27FC236}">
                  <a16:creationId xmlns:a16="http://schemas.microsoft.com/office/drawing/2014/main" id="{81CA7DBF-A934-443D-B019-715FE6AA0294}"/>
                </a:ext>
              </a:extLst>
            </p:cNvPr>
            <p:cNvSpPr/>
            <p:nvPr/>
          </p:nvSpPr>
          <p:spPr>
            <a:xfrm>
              <a:off x="695040"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Bond Proceeds and Debt Service</a:t>
              </a:r>
            </a:p>
          </p:txBody>
        </p:sp>
        <p:sp>
          <p:nvSpPr>
            <p:cNvPr id="13" name="Freeform: Shape 12">
              <a:extLst>
                <a:ext uri="{FF2B5EF4-FFF2-40B4-BE49-F238E27FC236}">
                  <a16:creationId xmlns:a16="http://schemas.microsoft.com/office/drawing/2014/main" id="{20ECD09B-3036-4ABC-8ED2-6E843239AD89}"/>
                </a:ext>
              </a:extLst>
            </p:cNvPr>
            <p:cNvSpPr/>
            <p:nvPr/>
          </p:nvSpPr>
          <p:spPr>
            <a:xfrm>
              <a:off x="3388593"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Funding </a:t>
              </a:r>
            </a:p>
          </p:txBody>
        </p:sp>
        <p:sp>
          <p:nvSpPr>
            <p:cNvPr id="15" name="Freeform: Shape 14">
              <a:extLst>
                <a:ext uri="{FF2B5EF4-FFF2-40B4-BE49-F238E27FC236}">
                  <a16:creationId xmlns:a16="http://schemas.microsoft.com/office/drawing/2014/main" id="{79D038A0-3085-4605-8CE5-98A0F6B8CD20}"/>
                </a:ext>
              </a:extLst>
            </p:cNvPr>
            <p:cNvSpPr/>
            <p:nvPr/>
          </p:nvSpPr>
          <p:spPr>
            <a:xfrm>
              <a:off x="3393208"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for Financing</a:t>
              </a:r>
            </a:p>
          </p:txBody>
        </p:sp>
        <p:sp>
          <p:nvSpPr>
            <p:cNvPr id="17" name="Freeform: Shape 16">
              <a:extLst>
                <a:ext uri="{FF2B5EF4-FFF2-40B4-BE49-F238E27FC236}">
                  <a16:creationId xmlns:a16="http://schemas.microsoft.com/office/drawing/2014/main" id="{591C3864-69DD-4093-B1C9-1966FD5DBBD2}"/>
                </a:ext>
              </a:extLst>
            </p:cNvPr>
            <p:cNvSpPr/>
            <p:nvPr/>
          </p:nvSpPr>
          <p:spPr>
            <a:xfrm>
              <a:off x="3388593"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Determine Financing Method and Prepare Documents</a:t>
              </a:r>
            </a:p>
          </p:txBody>
        </p:sp>
        <p:sp>
          <p:nvSpPr>
            <p:cNvPr id="19" name="Freeform: Shape 18">
              <a:extLst>
                <a:ext uri="{FF2B5EF4-FFF2-40B4-BE49-F238E27FC236}">
                  <a16:creationId xmlns:a16="http://schemas.microsoft.com/office/drawing/2014/main" id="{2E74BA8E-521A-433E-A6A4-EC1A7B03E80A}"/>
                </a:ext>
              </a:extLst>
            </p:cNvPr>
            <p:cNvSpPr/>
            <p:nvPr/>
          </p:nvSpPr>
          <p:spPr>
            <a:xfrm>
              <a:off x="3388593" y="5042884"/>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Issue Debt and transfer Proceeds to agency</a:t>
              </a:r>
            </a:p>
          </p:txBody>
        </p:sp>
        <p:sp>
          <p:nvSpPr>
            <p:cNvPr id="20" name="Freeform: Shape 19">
              <a:extLst>
                <a:ext uri="{FF2B5EF4-FFF2-40B4-BE49-F238E27FC236}">
                  <a16:creationId xmlns:a16="http://schemas.microsoft.com/office/drawing/2014/main" id="{E324F26C-6632-40B2-8A2A-7CE83A78CC5E}"/>
                </a:ext>
              </a:extLst>
            </p:cNvPr>
            <p:cNvSpPr/>
            <p:nvPr/>
          </p:nvSpPr>
          <p:spPr>
            <a:xfrm>
              <a:off x="6086760" y="2232135"/>
              <a:ext cx="2371440"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rgbClr val="FF993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Ongoing</a:t>
              </a:r>
            </a:p>
          </p:txBody>
        </p:sp>
        <p:sp>
          <p:nvSpPr>
            <p:cNvPr id="22" name="Freeform: Shape 21">
              <a:extLst>
                <a:ext uri="{FF2B5EF4-FFF2-40B4-BE49-F238E27FC236}">
                  <a16:creationId xmlns:a16="http://schemas.microsoft.com/office/drawing/2014/main" id="{95811601-9C05-4841-9F82-06AA624F876C}"/>
                </a:ext>
              </a:extLst>
            </p:cNvPr>
            <p:cNvSpPr/>
            <p:nvPr/>
          </p:nvSpPr>
          <p:spPr>
            <a:xfrm>
              <a:off x="6091376"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a:effectLst/>
                </a:rPr>
                <a:t>Agency executes projects</a:t>
              </a:r>
            </a:p>
          </p:txBody>
        </p:sp>
        <p:sp>
          <p:nvSpPr>
            <p:cNvPr id="24" name="Freeform: Shape 23">
              <a:extLst>
                <a:ext uri="{FF2B5EF4-FFF2-40B4-BE49-F238E27FC236}">
                  <a16:creationId xmlns:a16="http://schemas.microsoft.com/office/drawing/2014/main" id="{FECCCD00-27E2-42E5-9ABA-68713FA1E1FA}"/>
                </a:ext>
              </a:extLst>
            </p:cNvPr>
            <p:cNvSpPr/>
            <p:nvPr/>
          </p:nvSpPr>
          <p:spPr>
            <a:xfrm>
              <a:off x="6091376" y="4119134"/>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spcBef>
                  <a:spcPct val="0"/>
                </a:spcBef>
                <a:spcAft>
                  <a:spcPts val="0"/>
                </a:spcAft>
                <a:buNone/>
              </a:pPr>
              <a:r>
                <a:rPr lang="en-US" sz="1400" kern="1200" dirty="0">
                  <a:effectLst/>
                </a:rPr>
                <a:t>Monthly Status Report </a:t>
              </a:r>
            </a:p>
            <a:p>
              <a:pPr marL="0" lvl="0" indent="0" algn="ctr" defTabSz="622300">
                <a:spcBef>
                  <a:spcPct val="0"/>
                </a:spcBef>
                <a:spcAft>
                  <a:spcPts val="0"/>
                </a:spcAft>
                <a:buNone/>
              </a:pPr>
              <a:r>
                <a:rPr lang="en-US" sz="1400" kern="1200" dirty="0">
                  <a:effectLst/>
                </a:rPr>
                <a:t>(until proceeds fully spent)</a:t>
              </a:r>
            </a:p>
          </p:txBody>
        </p:sp>
        <p:sp>
          <p:nvSpPr>
            <p:cNvPr id="26" name="Freeform: Shape 25">
              <a:extLst>
                <a:ext uri="{FF2B5EF4-FFF2-40B4-BE49-F238E27FC236}">
                  <a16:creationId xmlns:a16="http://schemas.microsoft.com/office/drawing/2014/main" id="{61C99589-AC7D-47CD-BE56-C90C319D35AD}"/>
                </a:ext>
              </a:extLst>
            </p:cNvPr>
            <p:cNvSpPr/>
            <p:nvPr/>
          </p:nvSpPr>
          <p:spPr>
            <a:xfrm>
              <a:off x="6091376"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Pay Debt Service</a:t>
              </a:r>
            </a:p>
          </p:txBody>
        </p:sp>
      </p:grpSp>
      <p:sp>
        <p:nvSpPr>
          <p:cNvPr id="4" name="Slide Number Placeholder 3">
            <a:extLst>
              <a:ext uri="{FF2B5EF4-FFF2-40B4-BE49-F238E27FC236}">
                <a16:creationId xmlns:a16="http://schemas.microsoft.com/office/drawing/2014/main" id="{A730C461-AE60-43E5-824F-C9DEAA06F9F3}"/>
              </a:ext>
            </a:extLst>
          </p:cNvPr>
          <p:cNvSpPr>
            <a:spLocks noGrp="1"/>
          </p:cNvSpPr>
          <p:nvPr>
            <p:ph type="sldNum" sz="quarter" idx="10"/>
          </p:nvPr>
        </p:nvSpPr>
        <p:spPr/>
        <p:txBody>
          <a:bodyPr/>
          <a:lstStyle/>
          <a:p>
            <a:pPr>
              <a:defRPr/>
            </a:pPr>
            <a:fld id="{44174204-8A5A-4378-BEE6-D44BEEDE0C2A}" type="slidenum">
              <a:rPr lang="en-US" smtClean="0"/>
              <a:pPr>
                <a:defRPr/>
              </a:pPr>
              <a:t>29</a:t>
            </a:fld>
            <a:endParaRPr lang="en-US"/>
          </a:p>
        </p:txBody>
      </p:sp>
    </p:spTree>
    <p:extLst>
      <p:ext uri="{BB962C8B-B14F-4D97-AF65-F5344CB8AC3E}">
        <p14:creationId xmlns:p14="http://schemas.microsoft.com/office/powerpoint/2010/main" val="4244123509"/>
      </p:ext>
    </p:extLst>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11C224AC-463E-44C4-8CE4-4C08773061FB}" type="slidenum">
              <a:rPr lang="en-US" smtClean="0"/>
              <a:pPr/>
              <a:t>3</a:t>
            </a:fld>
            <a:endParaRPr lang="en-US"/>
          </a:p>
        </p:txBody>
      </p:sp>
      <p:sp>
        <p:nvSpPr>
          <p:cNvPr id="654338" name="Rectangle 2"/>
          <p:cNvSpPr>
            <a:spLocks noGrp="1" noChangeArrowheads="1"/>
          </p:cNvSpPr>
          <p:nvPr>
            <p:ph type="title"/>
          </p:nvPr>
        </p:nvSpPr>
        <p:spPr>
          <a:xfrm>
            <a:off x="0" y="762000"/>
            <a:ext cx="9144000" cy="762000"/>
          </a:xfrm>
        </p:spPr>
        <p:txBody>
          <a:bodyPr/>
          <a:lstStyle/>
          <a:p>
            <a:pPr eaLnBrk="1" hangingPunct="1">
              <a:defRPr/>
            </a:pPr>
            <a:r>
              <a:rPr lang="en-US" dirty="0">
                <a:latin typeface="Arial" pitchFamily="34" charset="0"/>
                <a:cs typeface="Arial" pitchFamily="34" charset="0"/>
              </a:rPr>
              <a:t> </a:t>
            </a: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What is a Debt Instrument?</a:t>
            </a:r>
          </a:p>
        </p:txBody>
      </p:sp>
      <p:sp>
        <p:nvSpPr>
          <p:cNvPr id="13316" name="Rectangle 3"/>
          <p:cNvSpPr>
            <a:spLocks noGrp="1" noChangeArrowheads="1"/>
          </p:cNvSpPr>
          <p:nvPr>
            <p:ph type="body" idx="1"/>
          </p:nvPr>
        </p:nvSpPr>
        <p:spPr/>
        <p:txBody>
          <a:bodyPr/>
          <a:lstStyle/>
          <a:p>
            <a:pPr marL="0" indent="0">
              <a:buFontTx/>
              <a:buNone/>
              <a:defRPr/>
            </a:pPr>
            <a:r>
              <a:rPr lang="en-US" sz="2400" dirty="0">
                <a:latin typeface="Arial" charset="0"/>
                <a:cs typeface="Arial" charset="0"/>
              </a:rPr>
              <a:t>A debt instrument is a contract for a loan between a lender and a borrower specifying:</a:t>
            </a:r>
          </a:p>
          <a:p>
            <a:pPr>
              <a:buFontTx/>
              <a:buNone/>
              <a:defRPr/>
            </a:pPr>
            <a:endParaRPr lang="en-US" sz="2000" dirty="0">
              <a:latin typeface="Arial" charset="0"/>
              <a:cs typeface="Arial" charset="0"/>
            </a:endParaRPr>
          </a:p>
          <a:p>
            <a:pPr lvl="1">
              <a:spcAft>
                <a:spcPts val="1200"/>
              </a:spcAft>
              <a:defRPr/>
            </a:pPr>
            <a:r>
              <a:rPr lang="en-US" sz="2000" dirty="0">
                <a:cs typeface="Arial" charset="0"/>
              </a:rPr>
              <a:t>Term</a:t>
            </a:r>
            <a:r>
              <a:rPr lang="en-US" sz="2000" b="0" dirty="0">
                <a:cs typeface="Arial" charset="0"/>
              </a:rPr>
              <a:t> or </a:t>
            </a:r>
            <a:r>
              <a:rPr lang="en-US" sz="2000" dirty="0">
                <a:cs typeface="Arial" charset="0"/>
              </a:rPr>
              <a:t>maturity</a:t>
            </a:r>
            <a:r>
              <a:rPr lang="en-US" sz="2000" b="0" dirty="0">
                <a:cs typeface="Arial" charset="0"/>
              </a:rPr>
              <a:t> for debt security is the due date for the loan (e.g., years, months, days)</a:t>
            </a:r>
          </a:p>
          <a:p>
            <a:pPr lvl="1">
              <a:spcAft>
                <a:spcPts val="1200"/>
              </a:spcAft>
              <a:buClrTx/>
              <a:defRPr/>
            </a:pPr>
            <a:r>
              <a:rPr lang="en-US" sz="2000" dirty="0">
                <a:cs typeface="Arial" charset="0"/>
              </a:rPr>
              <a:t>Interest rate </a:t>
            </a:r>
            <a:r>
              <a:rPr lang="en-US" sz="2000" b="0" dirty="0">
                <a:cs typeface="Arial" charset="0"/>
              </a:rPr>
              <a:t>on the bond (e.g., 5%);</a:t>
            </a:r>
          </a:p>
          <a:p>
            <a:pPr lvl="1">
              <a:spcAft>
                <a:spcPts val="1200"/>
              </a:spcAft>
              <a:buClrTx/>
              <a:defRPr/>
            </a:pPr>
            <a:r>
              <a:rPr lang="en-US" sz="2000" dirty="0">
                <a:cs typeface="Arial" charset="0"/>
              </a:rPr>
              <a:t>Debt service or repayment schedule</a:t>
            </a:r>
            <a:r>
              <a:rPr lang="en-US" sz="2000" b="0" dirty="0">
                <a:cs typeface="Arial" charset="0"/>
              </a:rPr>
              <a:t>, </a:t>
            </a:r>
            <a:br>
              <a:rPr lang="en-US" sz="2000" b="0" dirty="0">
                <a:cs typeface="Arial" charset="0"/>
              </a:rPr>
            </a:br>
            <a:r>
              <a:rPr lang="en-US" sz="2000" b="0" dirty="0">
                <a:cs typeface="Arial" charset="0"/>
              </a:rPr>
              <a:t>(e.g., monthly, semi-annually or annually); </a:t>
            </a:r>
          </a:p>
          <a:p>
            <a:pPr lvl="1">
              <a:spcAft>
                <a:spcPts val="1200"/>
              </a:spcAft>
              <a:buClrTx/>
              <a:defRPr/>
            </a:pPr>
            <a:r>
              <a:rPr lang="en-US" sz="2000" dirty="0">
                <a:cs typeface="Arial" charset="0"/>
              </a:rPr>
              <a:t>Revenue source </a:t>
            </a:r>
            <a:r>
              <a:rPr lang="en-US" sz="2000" b="0" dirty="0">
                <a:cs typeface="Arial" charset="0"/>
              </a:rPr>
              <a:t>pledged to repay the loan</a:t>
            </a:r>
          </a:p>
          <a:p>
            <a:pPr lvl="1">
              <a:spcAft>
                <a:spcPts val="1200"/>
              </a:spcAft>
              <a:buClrTx/>
              <a:defRPr/>
            </a:pPr>
            <a:endParaRPr lang="en-US" sz="2400" b="0" dirty="0">
              <a:latin typeface="Arial" charset="0"/>
              <a:cs typeface="Arial" charset="0"/>
            </a:endParaRPr>
          </a:p>
        </p:txBody>
      </p:sp>
    </p:spTree>
    <p:extLst>
      <p:ext uri="{BB962C8B-B14F-4D97-AF65-F5344CB8AC3E}">
        <p14:creationId xmlns:p14="http://schemas.microsoft.com/office/powerpoint/2010/main" val="2335891092"/>
      </p:ext>
    </p:extLst>
  </p:cSld>
  <p:clrMapOvr>
    <a:masterClrMapping/>
  </p:clrMapOvr>
  <p:transition spd="med">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7B3E-443C-431E-BD91-D4016B857453}"/>
              </a:ext>
            </a:extLst>
          </p:cNvPr>
          <p:cNvSpPr>
            <a:spLocks noGrp="1"/>
          </p:cNvSpPr>
          <p:nvPr>
            <p:ph type="title"/>
          </p:nvPr>
        </p:nvSpPr>
        <p:spPr>
          <a:xfrm>
            <a:off x="0" y="609600"/>
            <a:ext cx="8458200" cy="1143000"/>
          </a:xfrm>
        </p:spPr>
        <p:txBody>
          <a:bodyPr/>
          <a:lstStyle/>
          <a:p>
            <a:r>
              <a:rPr lang="en-US" dirty="0">
                <a:latin typeface="+mn-lt"/>
              </a:rPr>
              <a:t>Ongoing </a:t>
            </a:r>
            <a:r>
              <a:rPr lang="en-US" dirty="0">
                <a:solidFill>
                  <a:schemeClr val="tx1"/>
                </a:solidFill>
                <a:latin typeface="+mn-lt"/>
              </a:rPr>
              <a:t>Responsibilities</a:t>
            </a:r>
          </a:p>
        </p:txBody>
      </p:sp>
      <p:graphicFrame>
        <p:nvGraphicFramePr>
          <p:cNvPr id="5" name="Content Placeholder 4">
            <a:extLst>
              <a:ext uri="{FF2B5EF4-FFF2-40B4-BE49-F238E27FC236}">
                <a16:creationId xmlns:a16="http://schemas.microsoft.com/office/drawing/2014/main" id="{B2F997D8-EB54-4427-BCE5-D0E343892958}"/>
              </a:ext>
            </a:extLst>
          </p:cNvPr>
          <p:cNvGraphicFramePr>
            <a:graphicFrameLocks noGrp="1"/>
          </p:cNvGraphicFramePr>
          <p:nvPr>
            <p:ph idx="1"/>
          </p:nvPr>
        </p:nvGraphicFramePr>
        <p:xfrm>
          <a:off x="685800" y="1981200"/>
          <a:ext cx="7772400" cy="402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13E68D4-3012-4D29-92EB-3D7B25A75938}"/>
              </a:ext>
            </a:extLst>
          </p:cNvPr>
          <p:cNvSpPr>
            <a:spLocks noGrp="1"/>
          </p:cNvSpPr>
          <p:nvPr>
            <p:ph type="sldNum" sz="quarter" idx="10"/>
          </p:nvPr>
        </p:nvSpPr>
        <p:spPr/>
        <p:txBody>
          <a:bodyPr/>
          <a:lstStyle/>
          <a:p>
            <a:pPr>
              <a:defRPr/>
            </a:pPr>
            <a:fld id="{44174204-8A5A-4378-BEE6-D44BEEDE0C2A}" type="slidenum">
              <a:rPr lang="en-US" smtClean="0"/>
              <a:pPr>
                <a:defRPr/>
              </a:pPr>
              <a:t>30</a:t>
            </a:fld>
            <a:endParaRPr lang="en-US"/>
          </a:p>
        </p:txBody>
      </p:sp>
    </p:spTree>
    <p:extLst>
      <p:ext uri="{BB962C8B-B14F-4D97-AF65-F5344CB8AC3E}">
        <p14:creationId xmlns:p14="http://schemas.microsoft.com/office/powerpoint/2010/main" val="2694493010"/>
      </p:ext>
    </p:extLst>
  </p:cSld>
  <p:clrMapOvr>
    <a:masterClrMapping/>
  </p:clrMapOvr>
  <p:transition spd="med">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31</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Client Agency Biennial Request</a:t>
            </a:r>
          </a:p>
        </p:txBody>
      </p:sp>
      <p:sp>
        <p:nvSpPr>
          <p:cNvPr id="28676" name="Rectangle 3"/>
          <p:cNvSpPr>
            <a:spLocks noGrp="1" noChangeArrowheads="1"/>
          </p:cNvSpPr>
          <p:nvPr>
            <p:ph type="body" idx="1"/>
          </p:nvPr>
        </p:nvSpPr>
        <p:spPr/>
        <p:txBody>
          <a:bodyPr/>
          <a:lstStyle/>
          <a:p>
            <a:pPr algn="just" eaLnBrk="1" hangingPunct="1">
              <a:spcAft>
                <a:spcPts val="600"/>
              </a:spcAft>
              <a:buClrTx/>
              <a:buSzPct val="100000"/>
              <a:buFont typeface="Arial" panose="020B0604020202020204" pitchFamily="34" charset="0"/>
              <a:buChar char="•"/>
            </a:pPr>
            <a:r>
              <a:rPr lang="en-US" sz="1800" b="0" dirty="0">
                <a:cs typeface="Arial" charset="0"/>
              </a:rPr>
              <a:t>If all of the authorization has not been issued or the agency has not encumbered all bond proceeds prior to the end of the biennium, ensure the ability to issue and expend those proceeds for the project in a subsequent biennium is continued; usually done by “U.B.” rider in agency’s bill pattern.</a:t>
            </a:r>
          </a:p>
          <a:p>
            <a:pPr algn="just" eaLnBrk="1" hangingPunct="1">
              <a:spcAft>
                <a:spcPts val="600"/>
              </a:spcAft>
              <a:buClrTx/>
              <a:buSzPct val="100000"/>
            </a:pPr>
            <a:r>
              <a:rPr lang="en-US" sz="1800" b="0" dirty="0">
                <a:cs typeface="Arial" charset="0"/>
              </a:rPr>
              <a:t>If the full amount authorized has not been approved by TPFA and BRB prior to the end of the biennium, agency will need to ensure the authorization is continued; [usually in the agency’s bill pattern]</a:t>
            </a:r>
          </a:p>
          <a:p>
            <a:pPr algn="just" eaLnBrk="1" hangingPunct="1">
              <a:spcAft>
                <a:spcPts val="600"/>
              </a:spcAft>
              <a:buClrTx/>
              <a:buSzPct val="100000"/>
            </a:pPr>
            <a:r>
              <a:rPr lang="en-US" sz="1800" b="0" dirty="0">
                <a:cs typeface="Arial" charset="0"/>
              </a:rPr>
              <a:t>For certain projects, debt service that is appropriated to the agency will need to be requested by the agency in their LAR. (TPFA will provide an estimate before the LAR process and update as needed).</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1838499655"/>
      </p:ext>
    </p:extLst>
  </p:cSld>
  <p:clrMapOvr>
    <a:masterClrMapping/>
  </p:clrMapOvr>
  <p:transition spd="med">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AAC7-0DDF-4E37-8FFB-4DFFCC2E78B3}"/>
              </a:ext>
            </a:extLst>
          </p:cNvPr>
          <p:cNvSpPr>
            <a:spLocks noGrp="1"/>
          </p:cNvSpPr>
          <p:nvPr>
            <p:ph type="title"/>
          </p:nvPr>
        </p:nvSpPr>
        <p:spPr>
          <a:xfrm>
            <a:off x="0" y="609600"/>
            <a:ext cx="8458200" cy="1143000"/>
          </a:xfrm>
        </p:spPr>
        <p:txBody>
          <a:bodyPr/>
          <a:lstStyle/>
          <a:p>
            <a:r>
              <a:rPr lang="en-US" dirty="0">
                <a:latin typeface="+mn-lt"/>
              </a:rPr>
              <a:t>Key Takeaways</a:t>
            </a:r>
          </a:p>
        </p:txBody>
      </p:sp>
      <p:sp>
        <p:nvSpPr>
          <p:cNvPr id="3" name="Content Placeholder 2">
            <a:extLst>
              <a:ext uri="{FF2B5EF4-FFF2-40B4-BE49-F238E27FC236}">
                <a16:creationId xmlns:a16="http://schemas.microsoft.com/office/drawing/2014/main" id="{E2377AA7-2291-4C44-A884-B0561FF4ABD1}"/>
              </a:ext>
            </a:extLst>
          </p:cNvPr>
          <p:cNvSpPr>
            <a:spLocks noGrp="1"/>
          </p:cNvSpPr>
          <p:nvPr>
            <p:ph idx="1"/>
          </p:nvPr>
        </p:nvSpPr>
        <p:spPr/>
        <p:txBody>
          <a:bodyPr/>
          <a:lstStyle/>
          <a:p>
            <a:pPr>
              <a:buClrTx/>
              <a:buSzPct val="100000"/>
            </a:pPr>
            <a:r>
              <a:rPr lang="en-US" sz="2400" b="0" dirty="0"/>
              <a:t>Financing is a tool to maximize budget </a:t>
            </a:r>
          </a:p>
          <a:p>
            <a:pPr>
              <a:buClrTx/>
              <a:buSzPct val="100000"/>
            </a:pPr>
            <a:r>
              <a:rPr lang="en-US" sz="2400" b="0" dirty="0"/>
              <a:t>Planning is key – start early</a:t>
            </a:r>
          </a:p>
          <a:p>
            <a:pPr>
              <a:buClrTx/>
              <a:buSzPct val="100000"/>
            </a:pPr>
            <a:r>
              <a:rPr lang="en-US" sz="2400" b="0" dirty="0"/>
              <a:t>Communicate with TPFA throughout the process</a:t>
            </a:r>
          </a:p>
          <a:p>
            <a:pPr>
              <a:buClrTx/>
              <a:buSzPct val="100000"/>
            </a:pPr>
            <a:endParaRPr lang="en-US" sz="2400" b="0" dirty="0">
              <a:latin typeface="Arial" panose="020B0604020202020204" pitchFamily="34" charset="0"/>
              <a:cs typeface="Arial" panose="020B0604020202020204" pitchFamily="34" charset="0"/>
            </a:endParaRPr>
          </a:p>
          <a:p>
            <a:endParaRPr lang="en-US" b="0" dirty="0"/>
          </a:p>
        </p:txBody>
      </p:sp>
      <p:sp>
        <p:nvSpPr>
          <p:cNvPr id="4" name="Slide Number Placeholder 3">
            <a:extLst>
              <a:ext uri="{FF2B5EF4-FFF2-40B4-BE49-F238E27FC236}">
                <a16:creationId xmlns:a16="http://schemas.microsoft.com/office/drawing/2014/main" id="{035DB222-ADB8-4BA6-A6CA-5E3BAA98B6AF}"/>
              </a:ext>
            </a:extLst>
          </p:cNvPr>
          <p:cNvSpPr>
            <a:spLocks noGrp="1"/>
          </p:cNvSpPr>
          <p:nvPr>
            <p:ph type="sldNum" sz="quarter" idx="10"/>
          </p:nvPr>
        </p:nvSpPr>
        <p:spPr/>
        <p:txBody>
          <a:bodyPr/>
          <a:lstStyle/>
          <a:p>
            <a:pPr>
              <a:defRPr/>
            </a:pPr>
            <a:fld id="{44174204-8A5A-4378-BEE6-D44BEEDE0C2A}" type="slidenum">
              <a:rPr lang="en-US" smtClean="0"/>
              <a:pPr>
                <a:defRPr/>
              </a:pPr>
              <a:t>32</a:t>
            </a:fld>
            <a:endParaRPr lang="en-US"/>
          </a:p>
        </p:txBody>
      </p:sp>
    </p:spTree>
    <p:extLst>
      <p:ext uri="{BB962C8B-B14F-4D97-AF65-F5344CB8AC3E}">
        <p14:creationId xmlns:p14="http://schemas.microsoft.com/office/powerpoint/2010/main" val="2072751627"/>
      </p:ext>
    </p:extLst>
  </p:cSld>
  <p:clrMapOvr>
    <a:masterClrMapping/>
  </p:clrMapOvr>
  <p:transition spd="med">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5. General Revenue Impact</a:t>
            </a:r>
          </a:p>
        </p:txBody>
      </p:sp>
      <p:sp>
        <p:nvSpPr>
          <p:cNvPr id="35843" name="Rectangle 3"/>
          <p:cNvSpPr>
            <a:spLocks noGrp="1" noChangeArrowheads="1"/>
          </p:cNvSpPr>
          <p:nvPr>
            <p:ph type="subTitle" idx="1"/>
          </p:nvPr>
        </p:nvSpPr>
        <p:spPr>
          <a:xfrm>
            <a:off x="838200" y="4038600"/>
            <a:ext cx="7620000" cy="1828800"/>
          </a:xfrm>
        </p:spPr>
        <p:txBody>
          <a:bodyPr/>
          <a:lstStyle/>
          <a:p>
            <a:pPr eaLnBrk="1" hangingPunct="1"/>
            <a:r>
              <a:rPr lang="en-US">
                <a:latin typeface="Arial" charset="0"/>
                <a:cs typeface="Arial" charset="0"/>
              </a:rPr>
              <a:t>Self-Supporting and Not Self-Supporting</a:t>
            </a:r>
          </a:p>
        </p:txBody>
      </p:sp>
    </p:spTree>
  </p:cSld>
  <p:clrMapOvr>
    <a:masterClrMapping/>
  </p:clrMapOvr>
  <p:transition spd="med">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AFDD3F64-1A5E-4342-ACA8-320A190D98BB}" type="slidenum">
              <a:rPr lang="en-US" smtClean="0"/>
              <a:pPr/>
              <a:t>34</a:t>
            </a:fld>
            <a:endParaRPr lang="en-US"/>
          </a:p>
        </p:txBody>
      </p:sp>
      <p:sp>
        <p:nvSpPr>
          <p:cNvPr id="610306"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Self-Supporting</a:t>
            </a:r>
          </a:p>
        </p:txBody>
      </p:sp>
      <p:sp>
        <p:nvSpPr>
          <p:cNvPr id="36868" name="Rectangle 3"/>
          <p:cNvSpPr>
            <a:spLocks noGrp="1" noChangeArrowheads="1"/>
          </p:cNvSpPr>
          <p:nvPr>
            <p:ph type="body" idx="1"/>
          </p:nvPr>
        </p:nvSpPr>
        <p:spPr/>
        <p:txBody>
          <a:bodyPr/>
          <a:lstStyle/>
          <a:p>
            <a:pPr eaLnBrk="1" hangingPunct="1">
              <a:lnSpc>
                <a:spcPct val="90000"/>
              </a:lnSpc>
              <a:buClrTx/>
            </a:pPr>
            <a:r>
              <a:rPr lang="en-US" sz="2400" b="0">
                <a:cs typeface="Arial" charset="0"/>
              </a:rPr>
              <a:t>Repaid with revenues other than general revenues, can be either GO or revenue debt</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Examples:</a:t>
            </a:r>
          </a:p>
          <a:p>
            <a:pPr lvl="1" eaLnBrk="1" hangingPunct="1">
              <a:lnSpc>
                <a:spcPct val="90000"/>
              </a:lnSpc>
              <a:buFont typeface="Courier New" pitchFamily="49" charset="0"/>
              <a:buChar char="o"/>
            </a:pPr>
            <a:r>
              <a:rPr lang="en-US" sz="2400">
                <a:cs typeface="Arial" charset="0"/>
              </a:rPr>
              <a:t>GO</a:t>
            </a:r>
            <a:r>
              <a:rPr lang="en-US" sz="2400" b="0">
                <a:cs typeface="Arial" charset="0"/>
              </a:rPr>
              <a:t>: Water Development Board debt repaid from loans for water and wastewater projects, Mobility Fund Transportation Bonds</a:t>
            </a:r>
          </a:p>
          <a:p>
            <a:pPr marL="457200" lvl="1" indent="0" eaLnBrk="1" hangingPunct="1">
              <a:lnSpc>
                <a:spcPct val="90000"/>
              </a:lnSpc>
              <a:buNone/>
            </a:pPr>
            <a:endParaRPr lang="en-US" sz="2400" b="0">
              <a:cs typeface="Arial" charset="0"/>
            </a:endParaRPr>
          </a:p>
          <a:p>
            <a:pPr lvl="1" eaLnBrk="1" hangingPunct="1">
              <a:lnSpc>
                <a:spcPct val="90000"/>
              </a:lnSpc>
              <a:buFont typeface="Courier New" pitchFamily="49" charset="0"/>
              <a:buChar char="o"/>
            </a:pPr>
            <a:r>
              <a:rPr lang="en-US" sz="2400">
                <a:cs typeface="Arial" charset="0"/>
              </a:rPr>
              <a:t>Revenue</a:t>
            </a:r>
            <a:r>
              <a:rPr lang="en-US" sz="2400" b="0">
                <a:cs typeface="Arial" charset="0"/>
              </a:rPr>
              <a:t>: University revenue financing system debt, Texas Dept. of Housing and Community Affairs single family mortgage debt</a:t>
            </a:r>
          </a:p>
          <a:p>
            <a:pPr eaLnBrk="1" hangingPunct="1">
              <a:lnSpc>
                <a:spcPct val="90000"/>
              </a:lnSpc>
              <a:buClrTx/>
              <a:buFontTx/>
              <a:buNone/>
            </a:pPr>
            <a:endParaRPr lang="en-US" sz="2000" b="0"/>
          </a:p>
        </p:txBody>
      </p:sp>
    </p:spTree>
  </p:cSld>
  <p:clrMapOvr>
    <a:masterClrMapping/>
  </p:clrMapOvr>
  <p:transition spd="med">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B36C2984-322D-4ECF-991E-2931F1C6CD82}" type="slidenum">
              <a:rPr lang="en-US" smtClean="0"/>
              <a:pPr/>
              <a:t>35</a:t>
            </a:fld>
            <a:endParaRPr lang="en-US"/>
          </a:p>
        </p:txBody>
      </p:sp>
      <p:sp>
        <p:nvSpPr>
          <p:cNvPr id="611330"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Not Self-Supporting</a:t>
            </a:r>
            <a:endParaRPr lang="en-US" sz="2000" dirty="0">
              <a:latin typeface="Arial" pitchFamily="34" charset="0"/>
              <a:cs typeface="Arial" pitchFamily="34" charset="0"/>
            </a:endParaRPr>
          </a:p>
        </p:txBody>
      </p:sp>
      <p:sp>
        <p:nvSpPr>
          <p:cNvPr id="37892" name="Rectangle 3"/>
          <p:cNvSpPr>
            <a:spLocks noGrp="1" noChangeArrowheads="1"/>
          </p:cNvSpPr>
          <p:nvPr>
            <p:ph type="body" idx="1"/>
          </p:nvPr>
        </p:nvSpPr>
        <p:spPr/>
        <p:txBody>
          <a:bodyPr/>
          <a:lstStyle/>
          <a:p>
            <a:pPr eaLnBrk="1" hangingPunct="1">
              <a:buClrTx/>
            </a:pPr>
            <a:r>
              <a:rPr lang="en-US" sz="2400" b="0">
                <a:cs typeface="Arial" charset="0"/>
              </a:rPr>
              <a:t>Repaid with state general revenues, can be either GO or revenue debt</a:t>
            </a:r>
          </a:p>
          <a:p>
            <a:pPr eaLnBrk="1" hangingPunct="1">
              <a:buClrTx/>
            </a:pPr>
            <a:endParaRPr lang="en-US" sz="2400" b="0">
              <a:cs typeface="Arial" charset="0"/>
            </a:endParaRPr>
          </a:p>
          <a:p>
            <a:pPr eaLnBrk="1" hangingPunct="1">
              <a:buClrTx/>
            </a:pPr>
            <a:r>
              <a:rPr lang="en-US" sz="2400" b="0">
                <a:cs typeface="Arial" charset="0"/>
              </a:rPr>
              <a:t>Examples:</a:t>
            </a:r>
          </a:p>
          <a:p>
            <a:pPr lvl="1" eaLnBrk="1" hangingPunct="1">
              <a:buFont typeface="Courier New" pitchFamily="49" charset="0"/>
              <a:buChar char="o"/>
            </a:pPr>
            <a:r>
              <a:rPr lang="en-US" sz="2400">
                <a:cs typeface="Arial" charset="0"/>
              </a:rPr>
              <a:t>GO</a:t>
            </a:r>
            <a:r>
              <a:rPr lang="en-US" sz="2400" b="0">
                <a:cs typeface="Arial" charset="0"/>
              </a:rPr>
              <a:t>:  Higher Education Fund debt, most TPFA debt, CPRIT debt, Prop 12 HIGO transportation debt</a:t>
            </a:r>
          </a:p>
          <a:p>
            <a:pPr lvl="1" eaLnBrk="1" hangingPunct="1">
              <a:buFont typeface="Courier New" pitchFamily="49" charset="0"/>
              <a:buChar char="o"/>
            </a:pPr>
            <a:endParaRPr lang="en-US" sz="2400" b="0">
              <a:cs typeface="Arial" charset="0"/>
            </a:endParaRPr>
          </a:p>
          <a:p>
            <a:pPr lvl="1" eaLnBrk="1" hangingPunct="1">
              <a:buFont typeface="Courier New" pitchFamily="49" charset="0"/>
              <a:buChar char="o"/>
            </a:pPr>
            <a:r>
              <a:rPr lang="en-US" sz="2400">
                <a:cs typeface="Arial" charset="0"/>
              </a:rPr>
              <a:t>Revenue</a:t>
            </a:r>
            <a:r>
              <a:rPr lang="en-US" sz="2400" b="0">
                <a:cs typeface="Arial" charset="0"/>
              </a:rPr>
              <a:t>:  TPFA MLPP, Building Revenue Bonds</a:t>
            </a:r>
          </a:p>
        </p:txBody>
      </p:sp>
    </p:spTree>
  </p:cSld>
  <p:clrMapOvr>
    <a:masterClrMapping/>
  </p:clrMapOvr>
  <p:transition spd="med">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6. State Debt</a:t>
            </a:r>
          </a:p>
        </p:txBody>
      </p:sp>
    </p:spTree>
  </p:cSld>
  <p:clrMapOvr>
    <a:masterClrMapping/>
  </p:clrMapOvr>
  <p:transition spd="med">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37</a:t>
            </a:fld>
            <a:endParaRPr lang="en-US"/>
          </a:p>
        </p:txBody>
      </p:sp>
      <p:sp>
        <p:nvSpPr>
          <p:cNvPr id="641026" name="Rectangle 2"/>
          <p:cNvSpPr>
            <a:spLocks noGrp="1" noChangeArrowheads="1"/>
          </p:cNvSpPr>
          <p:nvPr>
            <p:ph type="title"/>
          </p:nvPr>
        </p:nvSpPr>
        <p:spPr>
          <a:xfrm>
            <a:off x="0" y="762000"/>
            <a:ext cx="9144000" cy="762000"/>
          </a:xfrm>
        </p:spPr>
        <p:txBody>
          <a:bodyPr/>
          <a:lstStyle/>
          <a:p>
            <a:pPr eaLnBrk="1" hangingPunct="1">
              <a:defRPr/>
            </a:pPr>
            <a:r>
              <a:rPr lang="en-US">
                <a:solidFill>
                  <a:srgbClr val="000000"/>
                </a:solidFill>
                <a:latin typeface="Arial (Body)"/>
              </a:rPr>
              <a:t>Bond Review Board  </a:t>
            </a:r>
            <a:br>
              <a:rPr lang="en-US">
                <a:solidFill>
                  <a:srgbClr val="000000"/>
                </a:solidFill>
                <a:latin typeface="Arial (Body)"/>
              </a:rPr>
            </a:br>
            <a:r>
              <a:rPr lang="en-US" sz="3200">
                <a:solidFill>
                  <a:srgbClr val="000000"/>
                </a:solidFill>
                <a:latin typeface="Arial (Body)"/>
              </a:rPr>
              <a:t>Oversight Agency – TGC Ch. 1231</a:t>
            </a:r>
            <a:br>
              <a:rPr lang="en-US" u="sng">
                <a:solidFill>
                  <a:srgbClr val="000000"/>
                </a:solidFill>
                <a:latin typeface="Arial (Body)"/>
              </a:rPr>
            </a:br>
            <a:endPar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8196" name="Rectangle 3"/>
          <p:cNvSpPr>
            <a:spLocks noGrp="1" noChangeArrowheads="1"/>
          </p:cNvSpPr>
          <p:nvPr>
            <p:ph type="body" idx="1"/>
          </p:nvPr>
        </p:nvSpPr>
        <p:spPr>
          <a:xfrm>
            <a:off x="685800" y="1693718"/>
            <a:ext cx="7924800" cy="4935682"/>
          </a:xfrm>
        </p:spPr>
        <p:txBody>
          <a:bodyPr/>
          <a:lstStyle/>
          <a:p>
            <a:pPr marL="571500" indent="-228600" eaLnBrk="1" hangingPunct="1">
              <a:spcAft>
                <a:spcPts val="300"/>
              </a:spcAft>
              <a:buClrTx/>
              <a:buSzPct val="150000"/>
              <a:defRPr/>
            </a:pPr>
            <a:r>
              <a:rPr lang="en-US" sz="2400" b="0" dirty="0">
                <a:solidFill>
                  <a:srgbClr val="000000"/>
                </a:solidFill>
                <a:latin typeface="Arial (Body)"/>
              </a:rPr>
              <a:t>Board: Governor, Lt. Governor, Comptroller and Speaker (non-voting)</a:t>
            </a:r>
          </a:p>
          <a:p>
            <a:pPr marL="571500" indent="-228600" eaLnBrk="1" hangingPunct="1">
              <a:spcAft>
                <a:spcPts val="300"/>
              </a:spcAft>
              <a:buClrTx/>
              <a:defRPr/>
            </a:pPr>
            <a:r>
              <a:rPr lang="en-US" sz="2400" b="0" dirty="0">
                <a:solidFill>
                  <a:srgbClr val="000000"/>
                </a:solidFill>
                <a:latin typeface="Arial (Body)"/>
              </a:rPr>
              <a:t>Approves state debt and lease purchases that are more than $250,000 or have a term longer than 5 years (excludes university revenue debt rated AA- or higher, TRAN, SHF revenue anticipation notes, and Permanent University Fund debt) </a:t>
            </a:r>
          </a:p>
          <a:p>
            <a:pPr marL="571500" indent="-228600" eaLnBrk="1" hangingPunct="1">
              <a:spcAft>
                <a:spcPts val="300"/>
              </a:spcAft>
              <a:buClrTx/>
              <a:buSzPct val="150000"/>
              <a:defRPr/>
            </a:pPr>
            <a:r>
              <a:rPr lang="en-US" sz="2400" b="0" dirty="0">
                <a:solidFill>
                  <a:srgbClr val="000000"/>
                </a:solidFill>
                <a:latin typeface="Arial (Body)"/>
              </a:rPr>
              <a:t>Collects, analyzes and reports information on state and local debt  </a:t>
            </a:r>
          </a:p>
          <a:p>
            <a:pPr marL="571500" indent="-228600" eaLnBrk="1" hangingPunct="1">
              <a:buClrTx/>
              <a:buSzPct val="150000"/>
              <a:defRPr/>
            </a:pPr>
            <a:r>
              <a:rPr lang="en-US" sz="2400" b="0" dirty="0">
                <a:solidFill>
                  <a:srgbClr val="000000"/>
                </a:solidFill>
                <a:latin typeface="Arial (Body)"/>
              </a:rPr>
              <a:t>Administers the state's Private Activity Bond Allocation Program</a:t>
            </a:r>
          </a:p>
          <a:p>
            <a:pPr marL="571500" indent="-228600" eaLnBrk="1" hangingPunct="1">
              <a:buClrTx/>
              <a:buSzPct val="150000"/>
              <a:defRPr/>
            </a:pPr>
            <a:r>
              <a:rPr lang="en-US" sz="2400" b="0" dirty="0">
                <a:solidFill>
                  <a:srgbClr val="000000"/>
                </a:solidFill>
                <a:latin typeface="Arial (Body)"/>
              </a:rPr>
              <a:t>Administers Other Federal Bonding Programs</a:t>
            </a:r>
          </a:p>
          <a:p>
            <a:pPr marL="609600" indent="-609600" eaLnBrk="1" hangingPunct="1">
              <a:lnSpc>
                <a:spcPct val="80000"/>
              </a:lnSpc>
              <a:buSzPct val="150000"/>
              <a:defRPr/>
            </a:pPr>
            <a:endParaRPr lang="en-US" sz="1800" b="0" dirty="0">
              <a:solidFill>
                <a:srgbClr val="000000"/>
              </a:solidFill>
              <a:latin typeface="Arial (Body)"/>
            </a:endParaRPr>
          </a:p>
        </p:txBody>
      </p:sp>
    </p:spTree>
    <p:extLst>
      <p:ext uri="{BB962C8B-B14F-4D97-AF65-F5344CB8AC3E}">
        <p14:creationId xmlns:p14="http://schemas.microsoft.com/office/powerpoint/2010/main" val="2047736286"/>
      </p:ext>
    </p:extLst>
  </p:cSld>
  <p:clrMapOvr>
    <a:masterClrMapping/>
  </p:clrMapOvr>
  <p:transition spd="med">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40780C3A-8196-40FF-9A40-BD6635448639}" type="slidenum">
              <a:rPr lang="en-US" smtClean="0"/>
              <a:pPr/>
              <a:t>38</a:t>
            </a:fld>
            <a:endParaRPr lang="en-US"/>
          </a:p>
        </p:txBody>
      </p:sp>
      <p:sp>
        <p:nvSpPr>
          <p:cNvPr id="626690"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Texas Debt Issuers</a:t>
            </a:r>
          </a:p>
        </p:txBody>
      </p:sp>
      <p:sp>
        <p:nvSpPr>
          <p:cNvPr id="6" name="Rectangle 3"/>
          <p:cNvSpPr txBox="1">
            <a:spLocks noChangeArrowheads="1"/>
          </p:cNvSpPr>
          <p:nvPr/>
        </p:nvSpPr>
        <p:spPr bwMode="auto">
          <a:xfrm>
            <a:off x="457200" y="2133600"/>
            <a:ext cx="8534400" cy="4602178"/>
          </a:xfrm>
          <a:prstGeom prst="rect">
            <a:avLst/>
          </a:prstGeom>
          <a:noFill/>
          <a:ln w="9525">
            <a:noFill/>
            <a:miter lim="800000"/>
            <a:headEnd/>
            <a:tailEnd/>
          </a:ln>
        </p:spPr>
        <p:txBody>
          <a:bodyPr vert="horz" wrap="square" lIns="92075" tIns="46038" rIns="92075" bIns="46038" numCol="2" spcCol="274320"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a:lstStyle>
          <a:p>
            <a:pPr marL="233363" lvl="0" indent="-233363">
              <a:spcBef>
                <a:spcPts val="0"/>
              </a:spcBef>
              <a:spcAft>
                <a:spcPts val="1100"/>
              </a:spcAft>
              <a:buClrTx/>
              <a:buSzPct val="100000"/>
              <a:buNone/>
            </a:pPr>
            <a:r>
              <a:rPr lang="en-US" sz="1200" dirty="0">
                <a:effectLst/>
              </a:rPr>
              <a:t>	</a:t>
            </a:r>
          </a:p>
          <a:p>
            <a:pPr marL="233363" indent="-233363">
              <a:spcBef>
                <a:spcPts val="0"/>
              </a:spcBef>
              <a:spcAft>
                <a:spcPts val="1100"/>
              </a:spcAft>
              <a:buClrTx/>
              <a:buSzPct val="100000"/>
              <a:buFont typeface="+mj-lt"/>
              <a:buAutoNum type="arabicPeriod"/>
            </a:pPr>
            <a:r>
              <a:rPr lang="en-US" sz="1200" dirty="0">
                <a:effectLst/>
              </a:rPr>
              <a:t>Texas Department of Transportation</a:t>
            </a:r>
          </a:p>
          <a:p>
            <a:pPr marL="633413" lvl="1" indent="-233363">
              <a:spcBef>
                <a:spcPts val="0"/>
              </a:spcBef>
              <a:spcAft>
                <a:spcPts val="1100"/>
              </a:spcAft>
              <a:buClrTx/>
              <a:buSzPct val="100000"/>
              <a:buFont typeface="+mj-lt"/>
              <a:buAutoNum type="alphaUcPeriod"/>
            </a:pPr>
            <a:r>
              <a:rPr lang="en-US" sz="1000" dirty="0">
                <a:effectLst/>
              </a:rPr>
              <a:t>Private Activity Bond Surface Transportation Corp.</a:t>
            </a:r>
          </a:p>
          <a:p>
            <a:pPr marL="633413" lvl="1" indent="-233363">
              <a:spcBef>
                <a:spcPts val="0"/>
              </a:spcBef>
              <a:spcAft>
                <a:spcPts val="1100"/>
              </a:spcAft>
              <a:buClrTx/>
              <a:buSzPct val="100000"/>
              <a:buFont typeface="+mj-lt"/>
              <a:buAutoNum type="alphaUcPeriod"/>
            </a:pPr>
            <a:r>
              <a:rPr lang="en-US" sz="1000" dirty="0">
                <a:effectLst/>
              </a:rPr>
              <a:t>Grand Parkway Transportation Corp.</a:t>
            </a:r>
          </a:p>
          <a:p>
            <a:pPr marL="233363" indent="-233363">
              <a:spcBef>
                <a:spcPts val="0"/>
              </a:spcBef>
              <a:spcAft>
                <a:spcPts val="1100"/>
              </a:spcAft>
              <a:buClrTx/>
              <a:buSzPct val="100000"/>
              <a:buFont typeface="+mj-lt"/>
              <a:buAutoNum type="arabicPeriod"/>
            </a:pPr>
            <a:r>
              <a:rPr lang="en-US" sz="1200" dirty="0">
                <a:effectLst/>
              </a:rPr>
              <a:t>Texas Public Finance Authority</a:t>
            </a:r>
          </a:p>
          <a:p>
            <a:pPr marL="633413" lvl="1" indent="-233363">
              <a:spcBef>
                <a:spcPts val="0"/>
              </a:spcBef>
              <a:spcAft>
                <a:spcPts val="1100"/>
              </a:spcAft>
              <a:buClrTx/>
              <a:buSzPct val="100000"/>
              <a:buFont typeface="+mj-lt"/>
              <a:buAutoNum type="alphaUcPeriod"/>
            </a:pPr>
            <a:r>
              <a:rPr lang="en-US" sz="1000" dirty="0">
                <a:effectLst/>
              </a:rPr>
              <a:t>TPFA Charter School Finance Corp.</a:t>
            </a:r>
          </a:p>
          <a:p>
            <a:pPr marL="633413" lvl="1" indent="-233363">
              <a:spcBef>
                <a:spcPts val="0"/>
              </a:spcBef>
              <a:spcAft>
                <a:spcPts val="1100"/>
              </a:spcAft>
              <a:buClrTx/>
              <a:buSzPct val="100000"/>
              <a:buFont typeface="+mj-lt"/>
              <a:buAutoNum type="alphaUcPeriod"/>
            </a:pPr>
            <a:r>
              <a:rPr lang="en-US" sz="1000" dirty="0">
                <a:effectLst/>
              </a:rPr>
              <a:t>Natural Gas Securitization Finance Corp.</a:t>
            </a:r>
          </a:p>
          <a:p>
            <a:pPr marL="233363" lvl="0" indent="-233363">
              <a:spcBef>
                <a:spcPts val="0"/>
              </a:spcBef>
              <a:spcAft>
                <a:spcPts val="1100"/>
              </a:spcAft>
              <a:buClrTx/>
              <a:buSzPct val="100000"/>
              <a:buFont typeface="+mj-lt"/>
              <a:buAutoNum type="arabicPeriod"/>
            </a:pPr>
            <a:r>
              <a:rPr lang="en-US" sz="1200" dirty="0">
                <a:effectLst/>
              </a:rPr>
              <a:t>Texas Department of Housing &amp; Community Affairs</a:t>
            </a:r>
          </a:p>
          <a:p>
            <a:pPr marL="233363" indent="-233363">
              <a:spcBef>
                <a:spcPts val="0"/>
              </a:spcBef>
              <a:spcAft>
                <a:spcPts val="1100"/>
              </a:spcAft>
              <a:buClrTx/>
              <a:buSzPct val="100000"/>
              <a:buFont typeface="+mj-lt"/>
              <a:buAutoNum type="arabicPeriod"/>
            </a:pPr>
            <a:r>
              <a:rPr lang="en-US" sz="1200" dirty="0">
                <a:effectLst/>
              </a:rPr>
              <a:t>Texas Veterans Land Board</a:t>
            </a:r>
          </a:p>
          <a:p>
            <a:pPr marL="233363" indent="-233363">
              <a:spcBef>
                <a:spcPts val="0"/>
              </a:spcBef>
              <a:spcAft>
                <a:spcPts val="1100"/>
              </a:spcAft>
              <a:buClrTx/>
              <a:buSzPct val="100000"/>
              <a:buFont typeface="+mj-lt"/>
              <a:buAutoNum type="arabicPeriod"/>
            </a:pPr>
            <a:r>
              <a:rPr lang="en-US" sz="1200" dirty="0">
                <a:effectLst/>
              </a:rPr>
              <a:t>Texas Higher Education Coordinating Board</a:t>
            </a:r>
          </a:p>
          <a:p>
            <a:pPr marL="233363" indent="-233363">
              <a:spcBef>
                <a:spcPts val="0"/>
              </a:spcBef>
              <a:spcAft>
                <a:spcPts val="1100"/>
              </a:spcAft>
              <a:buClrTx/>
              <a:buSzPct val="100000"/>
              <a:buFont typeface="+mj-lt"/>
              <a:buAutoNum type="arabicPeriod"/>
            </a:pPr>
            <a:r>
              <a:rPr lang="en-US" sz="1200" dirty="0">
                <a:effectLst/>
              </a:rPr>
              <a:t>Texas State Affordable Housing Corp.</a:t>
            </a:r>
          </a:p>
          <a:p>
            <a:pPr marL="233363" indent="-233363">
              <a:spcBef>
                <a:spcPts val="0"/>
              </a:spcBef>
              <a:spcAft>
                <a:spcPts val="1100"/>
              </a:spcAft>
              <a:buClrTx/>
              <a:buSzPct val="100000"/>
              <a:buFont typeface="+mj-lt"/>
              <a:buAutoNum type="arabicPeriod"/>
            </a:pPr>
            <a:r>
              <a:rPr lang="en-US" sz="1200" dirty="0">
                <a:effectLst/>
              </a:rPr>
              <a:t>Texas Water Development Board</a:t>
            </a:r>
          </a:p>
          <a:p>
            <a:pPr marL="233363" lvl="0" indent="-233363">
              <a:spcBef>
                <a:spcPts val="0"/>
              </a:spcBef>
              <a:spcAft>
                <a:spcPts val="1100"/>
              </a:spcAft>
              <a:buClrTx/>
              <a:buSzPct val="100000"/>
              <a:buFont typeface="+mj-lt"/>
              <a:buAutoNum type="arabicPeriod"/>
            </a:pPr>
            <a:r>
              <a:rPr lang="en-US" sz="1200" dirty="0">
                <a:effectLst/>
              </a:rPr>
              <a:t>Office of  Economic Development &amp; Tourism</a:t>
            </a:r>
          </a:p>
          <a:p>
            <a:pPr marL="233363" indent="-233363">
              <a:spcBef>
                <a:spcPts val="0"/>
              </a:spcBef>
              <a:spcAft>
                <a:spcPts val="1100"/>
              </a:spcAft>
              <a:buClrTx/>
              <a:buSzPct val="100000"/>
              <a:buFont typeface="+mj-lt"/>
              <a:buAutoNum type="arabicPeriod"/>
            </a:pPr>
            <a:r>
              <a:rPr lang="en-US" sz="1200" dirty="0">
                <a:effectLst/>
              </a:rPr>
              <a:t>Texas Agriculture Finance Authority </a:t>
            </a:r>
            <a:br>
              <a:rPr lang="en-US" sz="1200" dirty="0">
                <a:effectLst/>
              </a:rPr>
            </a:br>
            <a:r>
              <a:rPr lang="en-US" sz="1000" b="0" i="1" dirty="0">
                <a:effectLst/>
              </a:rPr>
              <a:t>   Debt issued by TPFA - $530 million authorized but unissued</a:t>
            </a:r>
          </a:p>
          <a:p>
            <a:pPr marL="233363" lvl="0" indent="-233363">
              <a:spcBef>
                <a:spcPts val="0"/>
              </a:spcBef>
              <a:spcAft>
                <a:spcPts val="1100"/>
              </a:spcAft>
              <a:buClrTx/>
              <a:buSzPct val="100000"/>
              <a:buFont typeface="+mj-lt"/>
              <a:buAutoNum type="arabicPeriod"/>
            </a:pPr>
            <a:endParaRPr lang="en-US" sz="1200" dirty="0">
              <a:effectLst/>
            </a:endParaRPr>
          </a:p>
          <a:p>
            <a:pPr marL="233363" indent="-233363">
              <a:spcBef>
                <a:spcPts val="0"/>
              </a:spcBef>
              <a:spcAft>
                <a:spcPts val="1100"/>
              </a:spcAft>
              <a:buClrTx/>
              <a:buSzPct val="100000"/>
              <a:buFont typeface="+mj-lt"/>
              <a:buAutoNum type="arabicPeriod"/>
            </a:pPr>
            <a:r>
              <a:rPr lang="en-US" sz="1200" dirty="0">
                <a:effectLst/>
              </a:rPr>
              <a:t> The University of Texas System</a:t>
            </a:r>
          </a:p>
          <a:p>
            <a:pPr marL="233363" indent="-233363">
              <a:spcBef>
                <a:spcPts val="0"/>
              </a:spcBef>
              <a:spcAft>
                <a:spcPts val="1100"/>
              </a:spcAft>
              <a:buClrTx/>
              <a:buSzPct val="100000"/>
              <a:buFont typeface="+mj-lt"/>
              <a:buAutoNum type="arabicPeriod"/>
            </a:pPr>
            <a:r>
              <a:rPr lang="en-US" sz="1200" dirty="0">
                <a:effectLst/>
              </a:rPr>
              <a:t> The Texas A&amp;M University System</a:t>
            </a:r>
          </a:p>
          <a:p>
            <a:pPr marL="233363" indent="-233363">
              <a:spcBef>
                <a:spcPts val="0"/>
              </a:spcBef>
              <a:spcAft>
                <a:spcPts val="1100"/>
              </a:spcAft>
              <a:buClrTx/>
              <a:buSzPct val="100000"/>
              <a:buFont typeface="+mj-lt"/>
              <a:buAutoNum type="arabicPeriod"/>
            </a:pPr>
            <a:r>
              <a:rPr lang="en-US" sz="1200" dirty="0">
                <a:effectLst/>
              </a:rPr>
              <a:t> University of Houston System</a:t>
            </a:r>
          </a:p>
          <a:p>
            <a:pPr marL="233363" indent="-233363">
              <a:spcBef>
                <a:spcPts val="0"/>
              </a:spcBef>
              <a:spcAft>
                <a:spcPts val="1100"/>
              </a:spcAft>
              <a:buClrTx/>
              <a:buSzPct val="100000"/>
              <a:buFont typeface="+mj-lt"/>
              <a:buAutoNum type="arabicPeriod"/>
            </a:pPr>
            <a:r>
              <a:rPr lang="en-US" sz="1200" dirty="0">
                <a:effectLst/>
              </a:rPr>
              <a:t> Texas State University System</a:t>
            </a:r>
          </a:p>
          <a:p>
            <a:pPr marL="233363" indent="-233363">
              <a:spcBef>
                <a:spcPts val="0"/>
              </a:spcBef>
              <a:spcAft>
                <a:spcPts val="1100"/>
              </a:spcAft>
              <a:buClrTx/>
              <a:buSzPct val="100000"/>
              <a:buFont typeface="+mj-lt"/>
              <a:buAutoNum type="arabicPeriod"/>
            </a:pPr>
            <a:r>
              <a:rPr lang="en-US" sz="1200" dirty="0">
                <a:effectLst/>
              </a:rPr>
              <a:t> Texas Tech University System                      </a:t>
            </a:r>
            <a:r>
              <a:rPr lang="en-US" sz="1100" dirty="0">
                <a:effectLst/>
              </a:rPr>
              <a:t>(Midwestern State University now part of TTUS)</a:t>
            </a:r>
          </a:p>
          <a:p>
            <a:pPr marL="233363" indent="-233363">
              <a:spcBef>
                <a:spcPts val="0"/>
              </a:spcBef>
              <a:spcAft>
                <a:spcPts val="1100"/>
              </a:spcAft>
              <a:buClrTx/>
              <a:buSzPct val="100000"/>
              <a:buFont typeface="+mj-lt"/>
              <a:buAutoNum type="arabicPeriod"/>
            </a:pPr>
            <a:r>
              <a:rPr lang="en-US" sz="1200" dirty="0">
                <a:effectLst/>
              </a:rPr>
              <a:t> University of North Texas</a:t>
            </a:r>
          </a:p>
          <a:p>
            <a:pPr marL="233363" indent="-233363">
              <a:spcBef>
                <a:spcPts val="0"/>
              </a:spcBef>
              <a:spcAft>
                <a:spcPts val="1100"/>
              </a:spcAft>
              <a:buClrTx/>
              <a:buSzPct val="100000"/>
              <a:buFont typeface="+mj-lt"/>
              <a:buAutoNum type="arabicPeriod"/>
            </a:pPr>
            <a:r>
              <a:rPr lang="en-US" sz="1200" dirty="0">
                <a:effectLst/>
              </a:rPr>
              <a:t> Texas Southern University</a:t>
            </a:r>
          </a:p>
          <a:p>
            <a:pPr marL="233363" indent="-233363">
              <a:spcBef>
                <a:spcPts val="0"/>
              </a:spcBef>
              <a:spcAft>
                <a:spcPts val="1100"/>
              </a:spcAft>
              <a:buClrTx/>
              <a:buSzPct val="100000"/>
              <a:buFont typeface="+mj-lt"/>
              <a:buAutoNum type="arabicPeriod"/>
            </a:pPr>
            <a:r>
              <a:rPr lang="en-US" sz="1200" dirty="0">
                <a:effectLst/>
              </a:rPr>
              <a:t> Stephen F. Austin State University</a:t>
            </a:r>
          </a:p>
          <a:p>
            <a:pPr marL="233363" lvl="0" indent="-233363">
              <a:spcBef>
                <a:spcPts val="0"/>
              </a:spcBef>
              <a:spcAft>
                <a:spcPts val="1100"/>
              </a:spcAft>
              <a:buClrTx/>
              <a:buSzPct val="100000"/>
              <a:buFont typeface="+mj-lt"/>
              <a:buAutoNum type="arabicPeriod"/>
            </a:pPr>
            <a:r>
              <a:rPr lang="en-US" sz="1200" dirty="0">
                <a:effectLst/>
              </a:rPr>
              <a:t>Texas Woman’s University</a:t>
            </a:r>
          </a:p>
          <a:p>
            <a:pPr marL="233363" indent="-233363">
              <a:spcBef>
                <a:spcPts val="0"/>
              </a:spcBef>
              <a:spcAft>
                <a:spcPts val="1100"/>
              </a:spcAft>
              <a:buClrTx/>
              <a:buSzPct val="100000"/>
              <a:buFont typeface="+mj-lt"/>
              <a:buAutoNum type="arabicPeriod"/>
            </a:pPr>
            <a:r>
              <a:rPr lang="en-US" sz="1200" dirty="0">
                <a:effectLst/>
              </a:rPr>
              <a:t> Texas State Technical College System</a:t>
            </a:r>
          </a:p>
          <a:p>
            <a:pPr marL="233363" lvl="0" indent="-233363">
              <a:spcBef>
                <a:spcPts val="0"/>
              </a:spcBef>
              <a:spcAft>
                <a:spcPts val="1100"/>
              </a:spcAft>
              <a:buClrTx/>
              <a:buSzPct val="100000"/>
              <a:buFont typeface="+mj-lt"/>
              <a:buAutoNum type="arabicPeriod"/>
            </a:pPr>
            <a:endParaRPr lang="en-US" sz="1200" dirty="0">
              <a:effectLst/>
            </a:endParaRPr>
          </a:p>
          <a:p>
            <a:pPr marL="609600" indent="-609600" eaLnBrk="1" hangingPunct="1">
              <a:lnSpc>
                <a:spcPct val="90000"/>
              </a:lnSpc>
              <a:buFont typeface="Wingdings 3" pitchFamily="18" charset="2"/>
              <a:buNone/>
            </a:pPr>
            <a:endParaRPr lang="en-US" sz="1200" dirty="0">
              <a:effectLst/>
            </a:endParaRPr>
          </a:p>
        </p:txBody>
      </p:sp>
      <p:graphicFrame>
        <p:nvGraphicFramePr>
          <p:cNvPr id="5" name="Table 4"/>
          <p:cNvGraphicFramePr>
            <a:graphicFrameLocks noGrp="1"/>
          </p:cNvGraphicFramePr>
          <p:nvPr/>
        </p:nvGraphicFramePr>
        <p:xfrm>
          <a:off x="457200" y="1905000"/>
          <a:ext cx="8229600" cy="37084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u="sng">
                          <a:ln>
                            <a:noFill/>
                          </a:ln>
                          <a:solidFill>
                            <a:schemeClr val="tx1"/>
                          </a:solidFill>
                        </a:rPr>
                        <a:t>Agencies</a:t>
                      </a:r>
                    </a:p>
                  </a:txBody>
                  <a:tcPr>
                    <a:noFill/>
                  </a:tcPr>
                </a:tc>
                <a:tc>
                  <a:txBody>
                    <a:bodyPr/>
                    <a:lstStyle/>
                    <a:p>
                      <a:r>
                        <a:rPr lang="en-US" u="sng">
                          <a:solidFill>
                            <a:schemeClr val="tx1"/>
                          </a:solidFill>
                        </a:rPr>
                        <a:t>Higher</a:t>
                      </a:r>
                      <a:r>
                        <a:rPr lang="en-US" u="sng" baseline="0">
                          <a:solidFill>
                            <a:schemeClr val="tx1"/>
                          </a:solidFill>
                        </a:rPr>
                        <a:t> Education Institutions</a:t>
                      </a:r>
                      <a:endParaRPr lang="en-US" u="sng">
                        <a:solidFill>
                          <a:schemeClr val="tx1"/>
                        </a:solidFill>
                      </a:endParaRP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25709865"/>
      </p:ext>
    </p:extLst>
  </p:cSld>
  <p:clrMapOvr>
    <a:masterClrMapping/>
  </p:clrMapOvr>
  <p:transition spd="med">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fld id="{D1721601-0026-44EB-81F0-21CD37E3D5A5}" type="slidenum">
              <a:rPr lang="en-US" smtClean="0"/>
              <a:pPr/>
              <a:t>39</a:t>
            </a:fld>
            <a:endParaRPr lang="en-US"/>
          </a:p>
        </p:txBody>
      </p:sp>
      <p:sp>
        <p:nvSpPr>
          <p:cNvPr id="612354" name="Rectangle 2"/>
          <p:cNvSpPr>
            <a:spLocks noGrp="1" noChangeArrowheads="1"/>
          </p:cNvSpPr>
          <p:nvPr>
            <p:ph type="title"/>
          </p:nvPr>
        </p:nvSpPr>
        <p:spPr>
          <a:xfrm>
            <a:off x="228600" y="609600"/>
            <a:ext cx="8229600" cy="1143000"/>
          </a:xfrm>
        </p:spPr>
        <p:txBody>
          <a:bodyPr/>
          <a:lstStyle/>
          <a:p>
            <a:pPr eaLnBrk="1" hangingPunct="1">
              <a:defRPr/>
            </a:pPr>
            <a:r>
              <a:rPr lang="en-US">
                <a:latin typeface="Arial" pitchFamily="34" charset="0"/>
                <a:cs typeface="Arial" pitchFamily="34" charset="0"/>
              </a:rPr>
              <a:t>State Debt Outstanding</a:t>
            </a:r>
          </a:p>
        </p:txBody>
      </p:sp>
      <p:sp>
        <p:nvSpPr>
          <p:cNvPr id="44036" name="Rectangle 3"/>
          <p:cNvSpPr>
            <a:spLocks noGrp="1" noChangeArrowheads="1"/>
          </p:cNvSpPr>
          <p:nvPr>
            <p:ph type="body" idx="4294967295"/>
          </p:nvPr>
        </p:nvSpPr>
        <p:spPr>
          <a:xfrm>
            <a:off x="0" y="1981200"/>
            <a:ext cx="7772400" cy="4114800"/>
          </a:xfrm>
        </p:spPr>
        <p:txBody>
          <a:bodyPr/>
          <a:lstStyle/>
          <a:p>
            <a:pPr eaLnBrk="1" hangingPunct="1">
              <a:buFontTx/>
              <a:buNone/>
            </a:pPr>
            <a:r>
              <a:rPr lang="en-US" sz="2000" b="0">
                <a:latin typeface="Verdana" pitchFamily="34" charset="0"/>
              </a:rPr>
              <a:t>	</a:t>
            </a:r>
          </a:p>
        </p:txBody>
      </p:sp>
      <p:graphicFrame>
        <p:nvGraphicFramePr>
          <p:cNvPr id="612476" name="Group 124"/>
          <p:cNvGraphicFramePr>
            <a:graphicFrameLocks noGrp="1"/>
          </p:cNvGraphicFramePr>
          <p:nvPr>
            <p:ph type="tbl" idx="1"/>
            <p:extLst>
              <p:ext uri="{D42A27DB-BD31-4B8C-83A1-F6EECF244321}">
                <p14:modId xmlns:p14="http://schemas.microsoft.com/office/powerpoint/2010/main" val="3779663887"/>
              </p:ext>
            </p:extLst>
          </p:nvPr>
        </p:nvGraphicFramePr>
        <p:xfrm>
          <a:off x="685800" y="1981200"/>
          <a:ext cx="7924800" cy="4267199"/>
        </p:xfrm>
        <a:graphic>
          <a:graphicData uri="http://schemas.openxmlformats.org/drawingml/2006/table">
            <a:tbl>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62652">
                <a:tc gridSpan="4">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800" b="1" i="0" u="none" strike="noStrike" cap="none" normalizeH="0" baseline="0" dirty="0">
                          <a:ln>
                            <a:noFill/>
                          </a:ln>
                          <a:solidFill>
                            <a:schemeClr val="tx1"/>
                          </a:solidFill>
                          <a:effectLst/>
                          <a:latin typeface="Arial" charset="0"/>
                        </a:rPr>
                        <a:t>Texas Debt Outstanding as of August 31, 2022 </a:t>
                      </a:r>
                      <a:r>
                        <a:rPr kumimoji="0" lang="en-US" sz="1600" b="1" i="0" u="none" strike="noStrike" cap="none" normalizeH="0" baseline="0" dirty="0">
                          <a:ln>
                            <a:noFill/>
                          </a:ln>
                          <a:solidFill>
                            <a:schemeClr val="tx1"/>
                          </a:solidFill>
                          <a:effectLst/>
                          <a:latin typeface="Arial" charset="0"/>
                        </a:rPr>
                        <a:t>(millions) </a:t>
                      </a: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024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dirty="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dirty="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Not </a:t>
                      </a: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Total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General Obligation</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$11,102</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$6,186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$17,288</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Revenue</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$37,018</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$734</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$37,752</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Conduit/Component*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$9,363</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$0</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$9,363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Total</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$57,483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$6,920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$64,403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664861">
                <a:tc gridSpan="4">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2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200" b="1" i="0" u="none" strike="noStrike" cap="none" normalizeH="0" baseline="0" dirty="0">
                          <a:ln>
                            <a:noFill/>
                          </a:ln>
                          <a:solidFill>
                            <a:schemeClr val="tx1"/>
                          </a:solidFill>
                          <a:effectLst/>
                          <a:latin typeface="Arial" charset="0"/>
                        </a:rPr>
                        <a:t>  *Not a legal liability of the state, secured by third party entities</a:t>
                      </a:r>
                      <a:endParaRPr kumimoji="0" lang="en-US" sz="1200" b="1" i="0" u="none" strike="noStrike" cap="none" normalizeH="0" baseline="0" dirty="0">
                        <a:ln>
                          <a:noFill/>
                        </a:ln>
                        <a:solidFill>
                          <a:schemeClr val="accent1"/>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4</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Why issue Governmental Debt?</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dirty="0">
                <a:cs typeface="Arial" charset="0"/>
              </a:rPr>
              <a:t>Debt Issuance is a discretionary financing tool</a:t>
            </a:r>
          </a:p>
          <a:p>
            <a:pPr marL="0" indent="0" eaLnBrk="1" hangingPunct="1">
              <a:spcAft>
                <a:spcPts val="600"/>
              </a:spcAft>
              <a:buClrTx/>
              <a:buSzPct val="100000"/>
              <a:buNone/>
            </a:pPr>
            <a:endParaRPr lang="en-US" sz="1000" dirty="0">
              <a:cs typeface="Arial" charset="0"/>
            </a:endParaRPr>
          </a:p>
          <a:p>
            <a:pPr eaLnBrk="1" hangingPunct="1">
              <a:spcAft>
                <a:spcPts val="600"/>
              </a:spcAft>
              <a:buClrTx/>
              <a:buSzPct val="100000"/>
              <a:buFont typeface="Arial" panose="020B0604020202020204" pitchFamily="34" charset="0"/>
              <a:buChar char="•"/>
            </a:pPr>
            <a:r>
              <a:rPr lang="en-US" sz="2600" b="0" dirty="0">
                <a:cs typeface="Arial" charset="0"/>
              </a:rPr>
              <a:t>Conserve current revenue</a:t>
            </a:r>
          </a:p>
          <a:p>
            <a:pPr eaLnBrk="1" hangingPunct="1">
              <a:spcAft>
                <a:spcPts val="600"/>
              </a:spcAft>
              <a:buClrTx/>
              <a:buSzPct val="100000"/>
              <a:buFont typeface="Arial" panose="020B0604020202020204" pitchFamily="34" charset="0"/>
              <a:buChar char="•"/>
            </a:pPr>
            <a:r>
              <a:rPr lang="en-US" sz="2600" b="0" dirty="0">
                <a:cs typeface="Arial" charset="0"/>
              </a:rPr>
              <a:t>Match capital project costs to useful life of the asset</a:t>
            </a:r>
          </a:p>
          <a:p>
            <a:pPr eaLnBrk="1" hangingPunct="1">
              <a:spcAft>
                <a:spcPts val="600"/>
              </a:spcAft>
              <a:buClrTx/>
              <a:buSzPct val="100000"/>
              <a:buFont typeface="Arial" panose="020B0604020202020204" pitchFamily="34" charset="0"/>
              <a:buChar char="•"/>
            </a:pPr>
            <a:r>
              <a:rPr lang="en-US" sz="2600" b="0" dirty="0">
                <a:cs typeface="Arial" charset="0"/>
              </a:rPr>
              <a:t>Manage cash flow</a:t>
            </a:r>
            <a:endParaRPr lang="en-US" sz="1800" b="0" i="1" dirty="0">
              <a:cs typeface="Arial" charset="0"/>
            </a:endParaRPr>
          </a:p>
        </p:txBody>
      </p:sp>
    </p:spTree>
    <p:extLst>
      <p:ext uri="{BB962C8B-B14F-4D97-AF65-F5344CB8AC3E}">
        <p14:creationId xmlns:p14="http://schemas.microsoft.com/office/powerpoint/2010/main" val="3480042607"/>
      </p:ext>
    </p:extLst>
  </p:cSld>
  <p:clrMapOvr>
    <a:masterClrMapping/>
  </p:clrMapOvr>
  <p:transition spd="med">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C724CCBE-6DCC-64FC-AFF5-403EB1EACF25}"/>
              </a:ext>
            </a:extLst>
          </p:cNvPr>
          <p:cNvGraphicFramePr>
            <a:graphicFrameLocks/>
          </p:cNvGraphicFramePr>
          <p:nvPr>
            <p:extLst>
              <p:ext uri="{D42A27DB-BD31-4B8C-83A1-F6EECF244321}">
                <p14:modId xmlns:p14="http://schemas.microsoft.com/office/powerpoint/2010/main" val="3395294470"/>
              </p:ext>
            </p:extLst>
          </p:nvPr>
        </p:nvGraphicFramePr>
        <p:xfrm>
          <a:off x="274923" y="1726708"/>
          <a:ext cx="8594154" cy="456977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81650" y="457200"/>
            <a:ext cx="8000350" cy="990600"/>
          </a:xfrm>
        </p:spPr>
        <p:txBody>
          <a:bodyPr/>
          <a:lstStyle/>
          <a:p>
            <a:pPr>
              <a:defRPr/>
            </a:pPr>
            <a:r>
              <a:rPr lang="en-US" dirty="0">
                <a:solidFill>
                  <a:schemeClr val="tx1">
                    <a:lumMod val="95000"/>
                    <a:lumOff val="5000"/>
                  </a:schemeClr>
                </a:solidFill>
                <a:latin typeface="Arial" pitchFamily="34" charset="0"/>
                <a:cs typeface="Arial" pitchFamily="34" charset="0"/>
              </a:rPr>
              <a:t>State Debt Outstanding</a:t>
            </a:r>
            <a:br>
              <a:rPr lang="en-US" dirty="0">
                <a:solidFill>
                  <a:schemeClr val="tx1">
                    <a:lumMod val="95000"/>
                    <a:lumOff val="5000"/>
                  </a:schemeClr>
                </a:solidFill>
                <a:latin typeface="Arial" pitchFamily="34" charset="0"/>
                <a:cs typeface="Arial" pitchFamily="34" charset="0"/>
              </a:rPr>
            </a:br>
            <a:r>
              <a:rPr lang="en-US" sz="1600" dirty="0">
                <a:solidFill>
                  <a:schemeClr val="tx1">
                    <a:lumMod val="95000"/>
                    <a:lumOff val="5000"/>
                  </a:schemeClr>
                </a:solidFill>
                <a:latin typeface="Arial" pitchFamily="34" charset="0"/>
                <a:cs typeface="Arial" pitchFamily="34" charset="0"/>
              </a:rPr>
              <a:t>As of 8/31/22 ($ in billions) </a:t>
            </a:r>
          </a:p>
        </p:txBody>
      </p:sp>
      <p:sp>
        <p:nvSpPr>
          <p:cNvPr id="46083" name="Slide Number Placeholder 3"/>
          <p:cNvSpPr>
            <a:spLocks noGrp="1"/>
          </p:cNvSpPr>
          <p:nvPr>
            <p:ph type="sldNum" sz="quarter" idx="10"/>
          </p:nvPr>
        </p:nvSpPr>
        <p:spPr>
          <a:noFill/>
        </p:spPr>
        <p:txBody>
          <a:bodyPr/>
          <a:lstStyle/>
          <a:p>
            <a:fld id="{AE2BDABA-572B-461B-A503-2E4E235530A1}" type="slidenum">
              <a:rPr lang="en-US" smtClean="0"/>
              <a:pPr/>
              <a:t>40</a:t>
            </a:fld>
            <a:endParaRPr lang="en-US"/>
          </a:p>
        </p:txBody>
      </p:sp>
      <p:pic>
        <p:nvPicPr>
          <p:cNvPr id="13" name="Picture 12">
            <a:extLst>
              <a:ext uri="{FF2B5EF4-FFF2-40B4-BE49-F238E27FC236}">
                <a16:creationId xmlns:a16="http://schemas.microsoft.com/office/drawing/2014/main" id="{3847A665-63D3-468F-B8FA-DB187E3698CB}"/>
              </a:ext>
            </a:extLst>
          </p:cNvPr>
          <p:cNvPicPr>
            <a:picLocks noChangeAspect="1"/>
          </p:cNvPicPr>
          <p:nvPr/>
        </p:nvPicPr>
        <p:blipFill>
          <a:blip r:embed="rId4"/>
          <a:stretch>
            <a:fillRect/>
          </a:stretch>
        </p:blipFill>
        <p:spPr>
          <a:xfrm>
            <a:off x="274923" y="1754330"/>
            <a:ext cx="8594154" cy="4542157"/>
          </a:xfrm>
          <a:prstGeom prst="rect">
            <a:avLst/>
          </a:prstGeom>
        </p:spPr>
      </p:pic>
      <p:pic>
        <p:nvPicPr>
          <p:cNvPr id="4" name="Picture 3">
            <a:extLst>
              <a:ext uri="{FF2B5EF4-FFF2-40B4-BE49-F238E27FC236}">
                <a16:creationId xmlns:a16="http://schemas.microsoft.com/office/drawing/2014/main" id="{7188ABC8-AD3C-A3FD-F67F-6829A003E192}"/>
              </a:ext>
            </a:extLst>
          </p:cNvPr>
          <p:cNvPicPr>
            <a:picLocks noChangeAspect="1"/>
          </p:cNvPicPr>
          <p:nvPr/>
        </p:nvPicPr>
        <p:blipFill>
          <a:blip r:embed="rId5"/>
          <a:stretch>
            <a:fillRect/>
          </a:stretch>
        </p:blipFill>
        <p:spPr>
          <a:xfrm>
            <a:off x="274923" y="1754330"/>
            <a:ext cx="8594154" cy="4563481"/>
          </a:xfrm>
          <a:prstGeom prst="rect">
            <a:avLst/>
          </a:prstGeom>
        </p:spPr>
      </p:pic>
      <p:graphicFrame>
        <p:nvGraphicFramePr>
          <p:cNvPr id="5" name="Chart 4">
            <a:extLst>
              <a:ext uri="{FF2B5EF4-FFF2-40B4-BE49-F238E27FC236}">
                <a16:creationId xmlns:a16="http://schemas.microsoft.com/office/drawing/2014/main" id="{E329DE63-8D8A-4033-A7A8-3737D60AC09F}"/>
              </a:ext>
            </a:extLst>
          </p:cNvPr>
          <p:cNvGraphicFramePr>
            <a:graphicFrameLocks/>
          </p:cNvGraphicFramePr>
          <p:nvPr>
            <p:extLst>
              <p:ext uri="{D42A27DB-BD31-4B8C-83A1-F6EECF244321}">
                <p14:modId xmlns:p14="http://schemas.microsoft.com/office/powerpoint/2010/main" val="2641766974"/>
              </p:ext>
            </p:extLst>
          </p:nvPr>
        </p:nvGraphicFramePr>
        <p:xfrm>
          <a:off x="274923" y="1726707"/>
          <a:ext cx="8594154" cy="4569779"/>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Slide Number Placeholder 3"/>
          <p:cNvSpPr>
            <a:spLocks noGrp="1"/>
          </p:cNvSpPr>
          <p:nvPr>
            <p:ph type="sldNum" sz="quarter" idx="10"/>
          </p:nvPr>
        </p:nvSpPr>
        <p:spPr>
          <a:noFill/>
        </p:spPr>
        <p:txBody>
          <a:bodyPr/>
          <a:lstStyle/>
          <a:p>
            <a:fld id="{D601E18B-49A3-4D55-BAD4-069C416F60F9}" type="slidenum">
              <a:rPr lang="en-US" smtClean="0"/>
              <a:pPr/>
              <a:t>41</a:t>
            </a:fld>
            <a:endParaRPr lang="en-US"/>
          </a:p>
        </p:txBody>
      </p:sp>
      <p:sp>
        <p:nvSpPr>
          <p:cNvPr id="11" name="Title 10"/>
          <p:cNvSpPr>
            <a:spLocks noGrp="1"/>
          </p:cNvSpPr>
          <p:nvPr>
            <p:ph type="title"/>
          </p:nvPr>
        </p:nvSpPr>
        <p:spPr>
          <a:xfrm>
            <a:off x="228600" y="609600"/>
            <a:ext cx="8229600" cy="838200"/>
          </a:xfrm>
        </p:spPr>
        <p:txBody>
          <a:bodyPr/>
          <a:lstStyle/>
          <a:p>
            <a:r>
              <a:rPr lang="en-US" dirty="0">
                <a:latin typeface="+mn-lt"/>
              </a:rPr>
              <a:t>Debt Service on State Debt</a:t>
            </a:r>
            <a:br>
              <a:rPr lang="en-US" dirty="0"/>
            </a:br>
            <a:r>
              <a:rPr lang="en-US" sz="1600" dirty="0">
                <a:latin typeface="+mn-lt"/>
              </a:rPr>
              <a:t>As of 8/31/22 ($ in billions)</a:t>
            </a:r>
          </a:p>
        </p:txBody>
      </p:sp>
      <p:pic>
        <p:nvPicPr>
          <p:cNvPr id="5" name="Picture 4">
            <a:extLst>
              <a:ext uri="{FF2B5EF4-FFF2-40B4-BE49-F238E27FC236}">
                <a16:creationId xmlns:a16="http://schemas.microsoft.com/office/drawing/2014/main" id="{255747F5-EA64-5E66-F088-1A68DCD5B6FB}"/>
              </a:ext>
            </a:extLst>
          </p:cNvPr>
          <p:cNvPicPr>
            <a:picLocks noChangeAspect="1"/>
          </p:cNvPicPr>
          <p:nvPr/>
        </p:nvPicPr>
        <p:blipFill>
          <a:blip r:embed="rId3"/>
          <a:stretch>
            <a:fillRect/>
          </a:stretch>
        </p:blipFill>
        <p:spPr>
          <a:xfrm>
            <a:off x="570369" y="1629624"/>
            <a:ext cx="7822194" cy="4678933"/>
          </a:xfrm>
          <a:prstGeom prst="rect">
            <a:avLst/>
          </a:prstGeom>
        </p:spPr>
      </p:pic>
    </p:spTree>
  </p:cSld>
  <p:clrMapOvr>
    <a:masterClrMapping/>
  </p:clrMapOvr>
  <p:transition spd="med">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FD64141F-81CA-4F02-AE2E-91BA2C80F387}" type="slidenum">
              <a:rPr lang="en-US" smtClean="0"/>
              <a:pPr/>
              <a:t>42</a:t>
            </a:fld>
            <a:endParaRPr lang="en-US"/>
          </a:p>
        </p:txBody>
      </p:sp>
      <p:sp>
        <p:nvSpPr>
          <p:cNvPr id="68710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Issued by Universities</a:t>
            </a:r>
          </a:p>
        </p:txBody>
      </p:sp>
      <p:sp>
        <p:nvSpPr>
          <p:cNvPr id="24580" name="Rectangle 3"/>
          <p:cNvSpPr>
            <a:spLocks noGrp="1" noChangeArrowheads="1"/>
          </p:cNvSpPr>
          <p:nvPr>
            <p:ph type="body" idx="1"/>
          </p:nvPr>
        </p:nvSpPr>
        <p:spPr>
          <a:xfrm>
            <a:off x="457200" y="1828800"/>
            <a:ext cx="8001000" cy="5029200"/>
          </a:xfrm>
        </p:spPr>
        <p:txBody>
          <a:bodyPr/>
          <a:lstStyle/>
          <a:p>
            <a:pPr marL="233363" indent="-233363" algn="just" eaLnBrk="1" hangingPunct="1">
              <a:lnSpc>
                <a:spcPct val="90000"/>
              </a:lnSpc>
              <a:buClrTx/>
            </a:pPr>
            <a:r>
              <a:rPr lang="en-US" sz="2000" dirty="0">
                <a:latin typeface="Arial" pitchFamily="34" charset="0"/>
                <a:cs typeface="Arial" pitchFamily="34" charset="0"/>
              </a:rPr>
              <a:t>Revenue Debt:</a:t>
            </a:r>
            <a:r>
              <a:rPr lang="en-US" sz="1800" dirty="0">
                <a:cs typeface="Arial" charset="0"/>
              </a:rPr>
              <a:t> </a:t>
            </a:r>
            <a:r>
              <a:rPr lang="en-US" sz="1600" b="0" dirty="0">
                <a:latin typeface="Arial (Body)"/>
                <a:cs typeface="Times New Roman" pitchFamily="18" charset="0"/>
              </a:rPr>
              <a:t>Revenue financing system (RFS) debt finances permanent improvements and is repaid from system-wide revenue (except legislative appropriations) </a:t>
            </a:r>
          </a:p>
          <a:p>
            <a:pPr algn="just" eaLnBrk="1" hangingPunct="1">
              <a:lnSpc>
                <a:spcPct val="90000"/>
              </a:lnSpc>
              <a:buClrTx/>
              <a:buFontTx/>
              <a:buNone/>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Capital Construction Assistance Projects (CCAP) (TEC Ch. 55):</a:t>
            </a:r>
            <a:r>
              <a:rPr lang="en-US" sz="1800" b="0" dirty="0">
                <a:cs typeface="Arial" charset="0"/>
              </a:rPr>
              <a:t> </a:t>
            </a:r>
            <a:r>
              <a:rPr lang="en-US" sz="1600" b="0" dirty="0">
                <a:latin typeface="Arial (Body)"/>
                <a:cs typeface="Times New Roman" pitchFamily="18" charset="0"/>
              </a:rPr>
              <a:t>Legislature may authorize this type of debt and appropriate general revenue to offset the institution’s debt service</a:t>
            </a:r>
          </a:p>
          <a:p>
            <a:pPr algn="just" eaLnBrk="1" hangingPunct="1">
              <a:lnSpc>
                <a:spcPct val="90000"/>
              </a:lnSpc>
              <a:buClrTx/>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PUF (Tx Const. Art. VII Ch. 18):</a:t>
            </a:r>
            <a:r>
              <a:rPr lang="en-US" sz="1800" dirty="0">
                <a:cs typeface="Arial" charset="0"/>
              </a:rPr>
              <a:t> </a:t>
            </a:r>
            <a:r>
              <a:rPr lang="en-US" sz="1600" b="0" dirty="0">
                <a:latin typeface="Arial (Body)"/>
                <a:cs typeface="Times New Roman" pitchFamily="18" charset="0"/>
              </a:rPr>
              <a:t>Certain institutions within The University of Texas and Texas A&amp;M Systems may issue obligations backed by income from the Permanent University Fund (PUF)</a:t>
            </a:r>
          </a:p>
          <a:p>
            <a:pPr algn="just" eaLnBrk="1" hangingPunct="1">
              <a:lnSpc>
                <a:spcPct val="90000"/>
              </a:lnSpc>
              <a:buClrTx/>
            </a:pPr>
            <a:endParaRPr lang="en-US" sz="1800" dirty="0">
              <a:latin typeface="Times New Roman" pitchFamily="18" charset="0"/>
              <a:cs typeface="Times New Roman" pitchFamily="18" charset="0"/>
            </a:endParaRPr>
          </a:p>
          <a:p>
            <a:pPr marL="233363" indent="-233363" algn="just" eaLnBrk="1" hangingPunct="1">
              <a:lnSpc>
                <a:spcPct val="90000"/>
              </a:lnSpc>
              <a:buClrTx/>
            </a:pPr>
            <a:r>
              <a:rPr lang="en-US" sz="2000" dirty="0">
                <a:latin typeface="Arial" pitchFamily="34" charset="0"/>
                <a:cs typeface="Arial" pitchFamily="34" charset="0"/>
              </a:rPr>
              <a:t>HEF (Tx Const. Art. VII Ch. 17):</a:t>
            </a:r>
            <a:r>
              <a:rPr lang="en-US" sz="2000" b="0" dirty="0">
                <a:cs typeface="Arial" charset="0"/>
              </a:rPr>
              <a:t> </a:t>
            </a:r>
            <a:r>
              <a:rPr lang="en-US" sz="1600" b="0" dirty="0">
                <a:latin typeface="Arial (Body)"/>
                <a:cs typeface="Times New Roman" pitchFamily="18" charset="0"/>
              </a:rPr>
              <a:t>Certain institutions, including some within The University of Texas and Texas A&amp;M Systems, may issue Higher Education Fund debt (HEF or Constitutional Appropriation Bonds) </a:t>
            </a:r>
          </a:p>
          <a:p>
            <a:pPr algn="just" eaLnBrk="1" hangingPunct="1">
              <a:lnSpc>
                <a:spcPct val="90000"/>
              </a:lnSpc>
              <a:buClrTx/>
            </a:pPr>
            <a:endParaRPr lang="en-US" sz="1800" b="0" dirty="0">
              <a:cs typeface="Arial" charset="0"/>
            </a:endParaRPr>
          </a:p>
        </p:txBody>
      </p:sp>
    </p:spTree>
    <p:extLst>
      <p:ext uri="{BB962C8B-B14F-4D97-AF65-F5344CB8AC3E}">
        <p14:creationId xmlns:p14="http://schemas.microsoft.com/office/powerpoint/2010/main" val="1264561708"/>
      </p:ext>
    </p:extLst>
  </p:cSld>
  <p:clrMapOvr>
    <a:masterClrMapping/>
  </p:clrMapOvr>
  <p:transition spd="med">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49F981AF-EB12-4626-931D-6BCCDB4DCA62}"/>
              </a:ext>
            </a:extLst>
          </p:cNvPr>
          <p:cNvGraphicFramePr>
            <a:graphicFrameLocks/>
          </p:cNvGraphicFramePr>
          <p:nvPr>
            <p:extLst>
              <p:ext uri="{D42A27DB-BD31-4B8C-83A1-F6EECF244321}">
                <p14:modId xmlns:p14="http://schemas.microsoft.com/office/powerpoint/2010/main" val="702749560"/>
              </p:ext>
            </p:extLst>
          </p:nvPr>
        </p:nvGraphicFramePr>
        <p:xfrm>
          <a:off x="359107" y="1730853"/>
          <a:ext cx="8425781" cy="455257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52400" y="609600"/>
            <a:ext cx="8991600" cy="914400"/>
          </a:xfrm>
        </p:spPr>
        <p:txBody>
          <a:bodyPr/>
          <a:lstStyle/>
          <a:p>
            <a:pPr>
              <a:defRPr/>
            </a:pPr>
            <a: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College &amp; University Debt Outstanding</a:t>
            </a:r>
            <a:b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r>
              <a:rPr lang="en-US" sz="16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As of 8/31/2022 ($ in billions)</a:t>
            </a:r>
          </a:p>
        </p:txBody>
      </p:sp>
      <p:sp>
        <p:nvSpPr>
          <p:cNvPr id="25603" name="Slide Number Placeholder 3"/>
          <p:cNvSpPr>
            <a:spLocks noGrp="1"/>
          </p:cNvSpPr>
          <p:nvPr>
            <p:ph type="sldNum" sz="quarter" idx="10"/>
          </p:nvPr>
        </p:nvSpPr>
        <p:spPr>
          <a:noFill/>
        </p:spPr>
        <p:txBody>
          <a:bodyPr/>
          <a:lstStyle/>
          <a:p>
            <a:fld id="{8121F298-B977-4D10-BD0C-EA59209CF8FF}" type="slidenum">
              <a:rPr lang="en-US" smtClean="0"/>
              <a:pPr/>
              <a:t>43</a:t>
            </a:fld>
            <a:endParaRPr lang="en-US"/>
          </a:p>
        </p:txBody>
      </p:sp>
    </p:spTree>
    <p:extLst>
      <p:ext uri="{BB962C8B-B14F-4D97-AF65-F5344CB8AC3E}">
        <p14:creationId xmlns:p14="http://schemas.microsoft.com/office/powerpoint/2010/main" val="621372283"/>
      </p:ext>
    </p:extLst>
  </p:cSld>
  <p:clrMapOvr>
    <a:masterClrMapping/>
  </p:clrMapOvr>
  <p:transition spd="med">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813AD3C-4EC4-45D5-9337-BD00731D3E96}" type="slidenum">
              <a:rPr lang="en-US" smtClean="0"/>
              <a:pPr/>
              <a:t>44</a:t>
            </a:fld>
            <a:endParaRPr lang="en-US"/>
          </a:p>
        </p:txBody>
      </p:sp>
      <p:sp>
        <p:nvSpPr>
          <p:cNvPr id="618498" name="Rectangle 2"/>
          <p:cNvSpPr>
            <a:spLocks noGrp="1" noChangeArrowheads="1"/>
          </p:cNvSpPr>
          <p:nvPr>
            <p:ph type="title"/>
          </p:nvPr>
        </p:nvSpPr>
        <p:spPr>
          <a:xfrm>
            <a:off x="457200" y="457200"/>
            <a:ext cx="8001000" cy="1295400"/>
          </a:xfrm>
        </p:spPr>
        <p:txBody>
          <a:bodyPr/>
          <a:lstStyle/>
          <a:p>
            <a:pPr eaLnBrk="1" hangingPunct="1">
              <a:defRPr/>
            </a:pPr>
            <a:r>
              <a:rPr lang="en-US">
                <a:latin typeface="Arial" pitchFamily="34" charset="0"/>
                <a:cs typeface="Arial" pitchFamily="34" charset="0"/>
              </a:rPr>
              <a:t>Constitutional Debt Limit  </a:t>
            </a:r>
            <a:br>
              <a:rPr lang="en-US" sz="2000">
                <a:latin typeface="Arial" pitchFamily="34" charset="0"/>
                <a:cs typeface="Arial" pitchFamily="34" charset="0"/>
              </a:rPr>
            </a:br>
            <a:r>
              <a:rPr lang="en-US" sz="2400" err="1">
                <a:latin typeface="Arial" pitchFamily="34" charset="0"/>
                <a:cs typeface="Arial" pitchFamily="34" charset="0"/>
              </a:rPr>
              <a:t>Tx</a:t>
            </a:r>
            <a:r>
              <a:rPr lang="en-US" sz="2400">
                <a:latin typeface="Arial" pitchFamily="34" charset="0"/>
                <a:cs typeface="Arial" pitchFamily="34" charset="0"/>
              </a:rPr>
              <a:t>. Const. Art. III Sec. 49-j</a:t>
            </a:r>
          </a:p>
        </p:txBody>
      </p:sp>
      <p:sp>
        <p:nvSpPr>
          <p:cNvPr id="45060" name="Rectangle 3"/>
          <p:cNvSpPr>
            <a:spLocks noGrp="1" noChangeArrowheads="1"/>
          </p:cNvSpPr>
          <p:nvPr>
            <p:ph type="body" idx="1"/>
          </p:nvPr>
        </p:nvSpPr>
        <p:spPr>
          <a:xfrm>
            <a:off x="685800" y="2057400"/>
            <a:ext cx="7772400" cy="4114800"/>
          </a:xfrm>
        </p:spPr>
        <p:txBody>
          <a:bodyPr/>
          <a:lstStyle/>
          <a:p>
            <a:pPr eaLnBrk="1" hangingPunct="1"/>
            <a:endParaRPr lang="en-US" sz="2000" b="0" dirty="0">
              <a:latin typeface="Arial" charset="0"/>
              <a:cs typeface="Arial" charset="0"/>
            </a:endParaRPr>
          </a:p>
          <a:p>
            <a:pPr algn="just" eaLnBrk="1" hangingPunct="1">
              <a:buClrTx/>
            </a:pPr>
            <a:r>
              <a:rPr lang="en-US" sz="2400" b="0" dirty="0">
                <a:latin typeface="Arial" charset="0"/>
                <a:cs typeface="Arial" charset="0"/>
              </a:rPr>
              <a:t>Texas Constitution prohibits the issuance of additional state debt if the percentage of debt service </a:t>
            </a:r>
            <a:r>
              <a:rPr lang="en-US" sz="2400" dirty="0">
                <a:latin typeface="Arial" charset="0"/>
                <a:cs typeface="Arial" charset="0"/>
              </a:rPr>
              <a:t>payable by general revenue </a:t>
            </a:r>
            <a:r>
              <a:rPr lang="en-US" sz="2400" b="0" dirty="0">
                <a:latin typeface="Arial" charset="0"/>
                <a:cs typeface="Arial" charset="0"/>
              </a:rPr>
              <a:t>in any fiscal year exceeds 5% of the average of unrestricted general revenue for the past three years</a:t>
            </a:r>
          </a:p>
          <a:p>
            <a:pPr eaLnBrk="1" hangingPunct="1">
              <a:buClrTx/>
            </a:pPr>
            <a:endParaRPr lang="en-US" sz="2400" b="0" dirty="0">
              <a:latin typeface="Arial" charset="0"/>
              <a:cs typeface="Arial" charset="0"/>
            </a:endParaRPr>
          </a:p>
          <a:p>
            <a:pPr algn="just" eaLnBrk="1" hangingPunct="1">
              <a:buClrTx/>
            </a:pPr>
            <a:r>
              <a:rPr lang="en-US" sz="2400" b="0" dirty="0">
                <a:latin typeface="Arial" charset="0"/>
                <a:cs typeface="Arial" charset="0"/>
              </a:rPr>
              <a:t>CDL at 2022 FYE: 1.11% for issued debt 	</a:t>
            </a:r>
          </a:p>
          <a:p>
            <a:pPr algn="just" eaLnBrk="1" hangingPunct="1">
              <a:buClrTx/>
              <a:buNone/>
            </a:pPr>
            <a:r>
              <a:rPr lang="en-US" sz="2400" b="0" dirty="0">
                <a:latin typeface="Arial" charset="0"/>
                <a:cs typeface="Arial" charset="0"/>
              </a:rPr>
              <a:t>		  	    	  2.25% issued and authorized but 				    unissued debt</a:t>
            </a:r>
          </a:p>
        </p:txBody>
      </p:sp>
    </p:spTree>
  </p:cSld>
  <p:clrMapOvr>
    <a:masterClrMapping/>
  </p:clrMapOvr>
  <p:transition spd="med">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E8578D9-A7CB-459A-8E43-BB8F78E57A8C}"/>
              </a:ext>
            </a:extLst>
          </p:cNvPr>
          <p:cNvGraphicFramePr>
            <a:graphicFrameLocks/>
          </p:cNvGraphicFramePr>
          <p:nvPr>
            <p:extLst>
              <p:ext uri="{D42A27DB-BD31-4B8C-83A1-F6EECF244321}">
                <p14:modId xmlns:p14="http://schemas.microsoft.com/office/powerpoint/2010/main" val="1371115503"/>
              </p:ext>
            </p:extLst>
          </p:nvPr>
        </p:nvGraphicFramePr>
        <p:xfrm>
          <a:off x="94896" y="1923223"/>
          <a:ext cx="8954208"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45058" name="Slide Number Placeholder 3"/>
          <p:cNvSpPr>
            <a:spLocks noGrp="1"/>
          </p:cNvSpPr>
          <p:nvPr>
            <p:ph type="sldNum" sz="quarter" idx="10"/>
          </p:nvPr>
        </p:nvSpPr>
        <p:spPr>
          <a:noFill/>
        </p:spPr>
        <p:txBody>
          <a:bodyPr/>
          <a:lstStyle/>
          <a:p>
            <a:fld id="{5813AD3C-4EC4-45D5-9337-BD00731D3E96}" type="slidenum">
              <a:rPr lang="en-US" smtClean="0"/>
              <a:pPr/>
              <a:t>45</a:t>
            </a:fld>
            <a:endParaRPr lang="en-US"/>
          </a:p>
        </p:txBody>
      </p:sp>
      <p:sp>
        <p:nvSpPr>
          <p:cNvPr id="618498" name="Rectangle 2"/>
          <p:cNvSpPr>
            <a:spLocks noGrp="1" noChangeArrowheads="1"/>
          </p:cNvSpPr>
          <p:nvPr>
            <p:ph type="title"/>
          </p:nvPr>
        </p:nvSpPr>
        <p:spPr>
          <a:xfrm>
            <a:off x="304799" y="609600"/>
            <a:ext cx="8153401" cy="1143000"/>
          </a:xfrm>
        </p:spPr>
        <p:txBody>
          <a:bodyPr/>
          <a:lstStyle/>
          <a:p>
            <a:pPr eaLnBrk="1" hangingPunct="1">
              <a:defRPr/>
            </a:pPr>
            <a:r>
              <a:rPr lang="en-US">
                <a:latin typeface="Arial" pitchFamily="34" charset="0"/>
                <a:cs typeface="Arial" pitchFamily="34" charset="0"/>
              </a:rPr>
              <a:t>Constitutional Debt Limit</a:t>
            </a:r>
          </a:p>
        </p:txBody>
      </p:sp>
    </p:spTree>
    <p:extLst>
      <p:ext uri="{BB962C8B-B14F-4D97-AF65-F5344CB8AC3E}">
        <p14:creationId xmlns:p14="http://schemas.microsoft.com/office/powerpoint/2010/main" val="2390121837"/>
      </p:ext>
    </p:extLst>
  </p:cSld>
  <p:clrMapOvr>
    <a:masterClrMapping/>
  </p:clrMapOvr>
  <p:transition spd="med">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7. </a:t>
            </a:r>
            <a:r>
              <a:rPr lang="en-US">
                <a:latin typeface="+mn-lt"/>
                <a:cs typeface="Arial" pitchFamily="34" charset="0"/>
              </a:rPr>
              <a:t>Credit Ratings</a:t>
            </a:r>
          </a:p>
        </p:txBody>
      </p:sp>
    </p:spTree>
  </p:cSld>
  <p:clrMapOvr>
    <a:masterClrMapping/>
  </p:clrMapOvr>
  <p:transition spd="med">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p>
            <a:fld id="{01253117-34EB-45A2-A508-C5F0C266C8D9}" type="slidenum">
              <a:rPr lang="en-US" smtClean="0"/>
              <a:pPr/>
              <a:t>47</a:t>
            </a:fld>
            <a:endParaRPr lang="en-US"/>
          </a:p>
        </p:txBody>
      </p:sp>
      <p:sp>
        <p:nvSpPr>
          <p:cNvPr id="976898" name="Rectangle 2"/>
          <p:cNvSpPr>
            <a:spLocks noGrp="1" noChangeArrowheads="1"/>
          </p:cNvSpPr>
          <p:nvPr>
            <p:ph type="title"/>
          </p:nvPr>
        </p:nvSpPr>
        <p:spPr/>
        <p:txBody>
          <a:bodyPr/>
          <a:lstStyle/>
          <a:p>
            <a:pPr eaLnBrk="1" hangingPunct="1">
              <a:defRPr/>
            </a:pPr>
            <a:r>
              <a:rPr lang="en-US">
                <a:latin typeface="Arial" pitchFamily="34" charset="0"/>
                <a:cs typeface="Arial" pitchFamily="34" charset="0"/>
              </a:rPr>
              <a:t>Texas Credit Ratings</a:t>
            </a:r>
          </a:p>
        </p:txBody>
      </p:sp>
      <p:sp>
        <p:nvSpPr>
          <p:cNvPr id="45060" name="Rectangle 3"/>
          <p:cNvSpPr>
            <a:spLocks noGrp="1" noChangeArrowheads="1"/>
          </p:cNvSpPr>
          <p:nvPr>
            <p:ph type="body" idx="1"/>
          </p:nvPr>
        </p:nvSpPr>
        <p:spPr/>
        <p:txBody>
          <a:bodyPr/>
          <a:lstStyle/>
          <a:p>
            <a:pPr eaLnBrk="1" hangingPunct="1">
              <a:lnSpc>
                <a:spcPct val="90000"/>
              </a:lnSpc>
              <a:buFontTx/>
              <a:buNone/>
              <a:defRPr/>
            </a:pPr>
            <a:r>
              <a:rPr lang="en-US" sz="2400" b="0">
                <a:cs typeface="Arial" charset="0"/>
              </a:rPr>
              <a:t>State Credit Ratings:		 </a:t>
            </a:r>
          </a:p>
          <a:p>
            <a:pPr lvl="1" eaLnBrk="1" hangingPunct="1">
              <a:lnSpc>
                <a:spcPct val="90000"/>
              </a:lnSpc>
              <a:buSzPct val="85000"/>
              <a:buFont typeface="Courier New" pitchFamily="49" charset="0"/>
              <a:buChar char="o"/>
              <a:defRPr/>
            </a:pPr>
            <a:r>
              <a:rPr lang="en-US" sz="2400" b="0">
                <a:cs typeface="Arial" charset="0"/>
              </a:rPr>
              <a:t>Moody’s			Aaa</a:t>
            </a:r>
          </a:p>
          <a:p>
            <a:pPr lvl="1" eaLnBrk="1" hangingPunct="1">
              <a:lnSpc>
                <a:spcPct val="90000"/>
              </a:lnSpc>
              <a:buSzPct val="85000"/>
              <a:buFont typeface="Courier New" pitchFamily="49" charset="0"/>
              <a:buChar char="o"/>
              <a:defRPr/>
            </a:pPr>
            <a:r>
              <a:rPr lang="en-US" sz="2400" b="0">
                <a:cs typeface="Arial" charset="0"/>
              </a:rPr>
              <a:t>Standard and Poor’s		AAA</a:t>
            </a:r>
          </a:p>
          <a:p>
            <a:pPr lvl="1" eaLnBrk="1" hangingPunct="1">
              <a:lnSpc>
                <a:spcPct val="90000"/>
              </a:lnSpc>
              <a:buSzPct val="85000"/>
              <a:buFont typeface="Courier New" pitchFamily="49" charset="0"/>
              <a:buChar char="o"/>
              <a:defRPr/>
            </a:pPr>
            <a:r>
              <a:rPr lang="en-US" sz="2400" b="0">
                <a:cs typeface="Arial" charset="0"/>
              </a:rPr>
              <a:t>Fitch				AAA</a:t>
            </a:r>
          </a:p>
          <a:p>
            <a:pPr lvl="1" eaLnBrk="1" hangingPunct="1">
              <a:lnSpc>
                <a:spcPct val="90000"/>
              </a:lnSpc>
              <a:buSzPct val="85000"/>
              <a:buFont typeface="Courier New" pitchFamily="49" charset="0"/>
              <a:buChar char="o"/>
              <a:defRPr/>
            </a:pPr>
            <a:r>
              <a:rPr lang="en-US" sz="2400" b="0">
                <a:cs typeface="Arial" charset="0"/>
              </a:rPr>
              <a:t>Kroll				AAA</a:t>
            </a:r>
          </a:p>
          <a:p>
            <a:pPr eaLnBrk="1" hangingPunct="1">
              <a:lnSpc>
                <a:spcPct val="90000"/>
              </a:lnSpc>
              <a:buFontTx/>
              <a:buNone/>
              <a:defRPr/>
            </a:pPr>
            <a:r>
              <a:rPr lang="en-US" sz="2400" b="0">
                <a:cs typeface="Arial" charset="0"/>
              </a:rPr>
              <a:t>	</a:t>
            </a:r>
          </a:p>
          <a:p>
            <a:pPr marL="0" indent="0" eaLnBrk="1" hangingPunct="1">
              <a:lnSpc>
                <a:spcPct val="90000"/>
              </a:lnSpc>
              <a:buFontTx/>
              <a:buNone/>
              <a:defRPr/>
            </a:pPr>
            <a:r>
              <a:rPr lang="en-US" sz="2400" b="0">
                <a:cs typeface="Arial" charset="0"/>
              </a:rPr>
              <a:t>Factors Considered: </a:t>
            </a:r>
          </a:p>
          <a:p>
            <a:pPr lvl="1" eaLnBrk="1" hangingPunct="1">
              <a:lnSpc>
                <a:spcPct val="90000"/>
              </a:lnSpc>
              <a:buFont typeface="Courier New" pitchFamily="49" charset="0"/>
              <a:buChar char="o"/>
              <a:defRPr/>
            </a:pPr>
            <a:r>
              <a:rPr lang="en-US" sz="2000" b="0">
                <a:cs typeface="Arial" charset="0"/>
              </a:rPr>
              <a:t>Economy</a:t>
            </a:r>
          </a:p>
          <a:p>
            <a:pPr lvl="1" eaLnBrk="1" hangingPunct="1">
              <a:lnSpc>
                <a:spcPct val="90000"/>
              </a:lnSpc>
              <a:buFont typeface="Courier New" pitchFamily="49" charset="0"/>
              <a:buChar char="o"/>
              <a:defRPr/>
            </a:pPr>
            <a:r>
              <a:rPr lang="en-US" sz="2000" b="0">
                <a:cs typeface="Arial" charset="0"/>
              </a:rPr>
              <a:t>Financial condition</a:t>
            </a:r>
          </a:p>
          <a:p>
            <a:pPr lvl="1" eaLnBrk="1" hangingPunct="1">
              <a:lnSpc>
                <a:spcPct val="90000"/>
              </a:lnSpc>
              <a:buFont typeface="Courier New" pitchFamily="49" charset="0"/>
              <a:buChar char="o"/>
              <a:defRPr/>
            </a:pPr>
            <a:r>
              <a:rPr lang="en-US" sz="2000" b="0">
                <a:cs typeface="Arial" charset="0"/>
              </a:rPr>
              <a:t>Debt burden </a:t>
            </a:r>
          </a:p>
          <a:p>
            <a:pPr lvl="1" eaLnBrk="1" hangingPunct="1">
              <a:lnSpc>
                <a:spcPct val="90000"/>
              </a:lnSpc>
              <a:buFont typeface="Courier New" pitchFamily="49" charset="0"/>
              <a:buChar char="o"/>
              <a:defRPr/>
            </a:pPr>
            <a:r>
              <a:rPr lang="en-US" sz="2000" b="0">
                <a:cs typeface="Arial" charset="0"/>
              </a:rPr>
              <a:t>General management practices</a:t>
            </a:r>
          </a:p>
        </p:txBody>
      </p:sp>
    </p:spTree>
  </p:cSld>
  <p:clrMapOvr>
    <a:masterClrMapping/>
  </p:clrMapOvr>
  <p:transition spd="med">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032" y="609600"/>
            <a:ext cx="8114168" cy="1143000"/>
          </a:xfrm>
        </p:spPr>
        <p:txBody>
          <a:bodyPr/>
          <a:lstStyle/>
          <a:p>
            <a:r>
              <a:rPr lang="en-US" sz="2400" dirty="0">
                <a:latin typeface="+mn-lt"/>
              </a:rPr>
              <a:t>SELECTED DEBT MEASURES FOR TEXAS AND OTHER STATES RATED AAA </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48</a:t>
            </a:fld>
            <a:endParaRPr lang="en-US"/>
          </a:p>
        </p:txBody>
      </p:sp>
      <p:pic>
        <p:nvPicPr>
          <p:cNvPr id="6" name="Picture 5">
            <a:extLst>
              <a:ext uri="{FF2B5EF4-FFF2-40B4-BE49-F238E27FC236}">
                <a16:creationId xmlns:a16="http://schemas.microsoft.com/office/drawing/2014/main" id="{2D9BC988-EC36-1A9A-BAAB-B6D89DBA0249}"/>
              </a:ext>
            </a:extLst>
          </p:cNvPr>
          <p:cNvPicPr>
            <a:picLocks noChangeAspect="1"/>
          </p:cNvPicPr>
          <p:nvPr/>
        </p:nvPicPr>
        <p:blipFill>
          <a:blip r:embed="rId2"/>
          <a:stretch>
            <a:fillRect/>
          </a:stretch>
        </p:blipFill>
        <p:spPr>
          <a:xfrm>
            <a:off x="748420" y="1793854"/>
            <a:ext cx="7309164" cy="4780994"/>
          </a:xfrm>
          <a:prstGeom prst="rect">
            <a:avLst/>
          </a:prstGeom>
        </p:spPr>
      </p:pic>
    </p:spTree>
  </p:cSld>
  <p:clrMapOvr>
    <a:masterClrMapping/>
  </p:clrMapOvr>
  <p:transition spd="med">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noFill/>
        </p:spPr>
        <p:txBody>
          <a:bodyPr/>
          <a:lstStyle/>
          <a:p>
            <a:fld id="{1D5BD2E8-A058-47AE-9B74-EEA8595F5BC5}" type="slidenum">
              <a:rPr lang="en-US" smtClean="0">
                <a:latin typeface="Arial" charset="0"/>
                <a:cs typeface="Arial" charset="0"/>
              </a:rPr>
              <a:pPr/>
              <a:t>49</a:t>
            </a:fld>
            <a:endParaRPr lang="en-US">
              <a:latin typeface="Arial" charset="0"/>
              <a:cs typeface="Arial" charset="0"/>
            </a:endParaRPr>
          </a:p>
        </p:txBody>
      </p:sp>
      <p:sp>
        <p:nvSpPr>
          <p:cNvPr id="7" name="Rectangle 6"/>
          <p:cNvSpPr/>
          <p:nvPr/>
        </p:nvSpPr>
        <p:spPr>
          <a:xfrm>
            <a:off x="533400" y="533400"/>
            <a:ext cx="8229600" cy="1077913"/>
          </a:xfrm>
          <a:prstGeom prst="rect">
            <a:avLst/>
          </a:prstGeom>
        </p:spPr>
        <p:txBody>
          <a:bodyPr>
            <a:spAutoFit/>
          </a:bodyPr>
          <a:lstStyle/>
          <a:p>
            <a:pPr>
              <a:defRPr/>
            </a:pPr>
            <a:r>
              <a:rPr lang="en-US" sz="3200">
                <a:latin typeface="Arial" pitchFamily="34" charset="0"/>
                <a:cs typeface="Arial" pitchFamily="34" charset="0"/>
              </a:rPr>
              <a:t>General Obligation Credit Ratings - </a:t>
            </a:r>
          </a:p>
          <a:p>
            <a:pPr>
              <a:defRPr/>
            </a:pPr>
            <a:r>
              <a:rPr lang="en-US" sz="3200">
                <a:latin typeface="Arial" pitchFamily="34" charset="0"/>
                <a:cs typeface="Arial" pitchFamily="34" charset="0"/>
              </a:rPr>
              <a:t>10 Most Populous States</a:t>
            </a:r>
            <a:endParaRPr lang="en-US" sz="3200">
              <a:solidFill>
                <a:srgbClr val="FF0000"/>
              </a:solidFill>
            </a:endParaRPr>
          </a:p>
        </p:txBody>
      </p:sp>
      <p:pic>
        <p:nvPicPr>
          <p:cNvPr id="2" name="Picture 1">
            <a:extLst>
              <a:ext uri="{FF2B5EF4-FFF2-40B4-BE49-F238E27FC236}">
                <a16:creationId xmlns:a16="http://schemas.microsoft.com/office/drawing/2014/main" id="{77FF1CA2-575B-CF83-E9EA-C386BCC79D87}"/>
              </a:ext>
            </a:extLst>
          </p:cNvPr>
          <p:cNvPicPr>
            <a:picLocks noChangeAspect="1"/>
          </p:cNvPicPr>
          <p:nvPr/>
        </p:nvPicPr>
        <p:blipFill>
          <a:blip r:embed="rId3"/>
          <a:stretch>
            <a:fillRect/>
          </a:stretch>
        </p:blipFill>
        <p:spPr>
          <a:xfrm>
            <a:off x="635251" y="1852780"/>
            <a:ext cx="7822949" cy="4319420"/>
          </a:xfrm>
          <a:prstGeom prst="rect">
            <a:avLst/>
          </a:prstGeom>
        </p:spPr>
      </p:pic>
    </p:spTree>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Common Terms</a:t>
            </a:r>
          </a:p>
        </p:txBody>
      </p:sp>
      <p:sp>
        <p:nvSpPr>
          <p:cNvPr id="13315" name="Content Placeholder 2"/>
          <p:cNvSpPr>
            <a:spLocks noGrp="1"/>
          </p:cNvSpPr>
          <p:nvPr>
            <p:ph idx="1"/>
          </p:nvPr>
        </p:nvSpPr>
        <p:spPr>
          <a:xfrm>
            <a:off x="609600" y="1981200"/>
            <a:ext cx="8001000" cy="4572000"/>
          </a:xfrm>
        </p:spPr>
        <p:txBody>
          <a:bodyPr/>
          <a:lstStyle/>
          <a:p>
            <a:pPr>
              <a:spcBef>
                <a:spcPts val="0"/>
              </a:spcBef>
              <a:spcAft>
                <a:spcPts val="1400"/>
              </a:spcAft>
              <a:buClrTx/>
            </a:pPr>
            <a:r>
              <a:rPr lang="en-US" sz="1800" i="1" dirty="0">
                <a:latin typeface="Arial" charset="0"/>
                <a:cs typeface="Arial" charset="0"/>
              </a:rPr>
              <a:t>Par</a:t>
            </a:r>
            <a:r>
              <a:rPr lang="en-US" sz="1800" dirty="0">
                <a:latin typeface="Arial" charset="0"/>
                <a:cs typeface="Arial" charset="0"/>
              </a:rPr>
              <a:t> – </a:t>
            </a:r>
            <a:r>
              <a:rPr lang="en-US" sz="1800" b="0" dirty="0">
                <a:cs typeface="Arial" charset="0"/>
              </a:rPr>
              <a:t>Face value of a security</a:t>
            </a:r>
          </a:p>
          <a:p>
            <a:pPr lvl="1">
              <a:spcBef>
                <a:spcPts val="0"/>
              </a:spcBef>
              <a:spcAft>
                <a:spcPts val="1400"/>
              </a:spcAft>
            </a:pPr>
            <a:r>
              <a:rPr lang="en-US" sz="1400" i="1" dirty="0">
                <a:latin typeface="Arial" charset="0"/>
                <a:cs typeface="Arial" charset="0"/>
              </a:rPr>
              <a:t>Discount</a:t>
            </a:r>
            <a:r>
              <a:rPr lang="en-US" sz="1400" dirty="0">
                <a:latin typeface="Arial" charset="0"/>
                <a:cs typeface="Arial" charset="0"/>
              </a:rPr>
              <a:t> or </a:t>
            </a:r>
            <a:r>
              <a:rPr lang="en-US" sz="1400" i="1" dirty="0">
                <a:latin typeface="Arial" charset="0"/>
                <a:cs typeface="Arial" charset="0"/>
              </a:rPr>
              <a:t>Premium </a:t>
            </a:r>
            <a:r>
              <a:rPr lang="en-US" sz="1400" dirty="0">
                <a:latin typeface="Arial" charset="0"/>
                <a:cs typeface="Arial" charset="0"/>
              </a:rPr>
              <a:t>– </a:t>
            </a:r>
            <a:r>
              <a:rPr lang="en-US" sz="1400" b="0" dirty="0">
                <a:cs typeface="Arial" charset="0"/>
              </a:rPr>
              <a:t>Amount the price of a security is less than or exceeds par value </a:t>
            </a:r>
          </a:p>
          <a:p>
            <a:pPr>
              <a:spcAft>
                <a:spcPts val="1400"/>
              </a:spcAft>
              <a:buClrTx/>
            </a:pPr>
            <a:r>
              <a:rPr lang="en-US" sz="1800" i="1" dirty="0">
                <a:latin typeface="Arial" charset="0"/>
                <a:cs typeface="Arial" charset="0"/>
              </a:rPr>
              <a:t>Coupon</a:t>
            </a:r>
            <a:r>
              <a:rPr lang="en-US" sz="1800" dirty="0">
                <a:latin typeface="Arial" charset="0"/>
                <a:cs typeface="Arial" charset="0"/>
              </a:rPr>
              <a:t> – </a:t>
            </a:r>
            <a:r>
              <a:rPr lang="en-US" sz="1800" b="0" dirty="0">
                <a:cs typeface="Arial" charset="0"/>
              </a:rPr>
              <a:t>Interest rate paid on a security</a:t>
            </a:r>
          </a:p>
          <a:p>
            <a:pPr lvl="1">
              <a:spcAft>
                <a:spcPts val="1400"/>
              </a:spcAft>
            </a:pPr>
            <a:r>
              <a:rPr lang="en-US" sz="1400" i="1" dirty="0">
                <a:latin typeface="Arial" charset="0"/>
                <a:cs typeface="Arial" charset="0"/>
              </a:rPr>
              <a:t>Fixed rate </a:t>
            </a:r>
            <a:r>
              <a:rPr lang="en-US" sz="1400" dirty="0">
                <a:latin typeface="Arial" charset="0"/>
                <a:cs typeface="Arial" charset="0"/>
              </a:rPr>
              <a:t>– </a:t>
            </a:r>
            <a:r>
              <a:rPr lang="en-US" sz="1400" b="0" dirty="0">
                <a:cs typeface="Arial" charset="0"/>
              </a:rPr>
              <a:t>Interest rate that does not fluctuate during the life of the security</a:t>
            </a:r>
          </a:p>
          <a:p>
            <a:pPr lvl="1">
              <a:spcAft>
                <a:spcPts val="1400"/>
              </a:spcAft>
              <a:tabLst>
                <a:tab pos="2000250" algn="l"/>
              </a:tabLst>
            </a:pPr>
            <a:r>
              <a:rPr lang="en-US" sz="1400" i="1" dirty="0">
                <a:latin typeface="Arial"/>
                <a:cs typeface="Arial"/>
              </a:rPr>
              <a:t>Variable rate  </a:t>
            </a:r>
            <a:r>
              <a:rPr lang="en-US" sz="1400" dirty="0">
                <a:latin typeface="Arial"/>
                <a:cs typeface="Arial"/>
              </a:rPr>
              <a:t>– </a:t>
            </a:r>
            <a:r>
              <a:rPr lang="en-US" sz="1400" b="0" dirty="0">
                <a:cs typeface="Arial"/>
              </a:rPr>
              <a:t>Interest rate that resets at fixed intervals based on a predetermined index or formula</a:t>
            </a:r>
          </a:p>
          <a:p>
            <a:pPr>
              <a:spcAft>
                <a:spcPts val="1400"/>
              </a:spcAft>
              <a:buClrTx/>
            </a:pPr>
            <a:r>
              <a:rPr lang="en-US" sz="1800" i="1" dirty="0">
                <a:latin typeface="Arial" charset="0"/>
                <a:cs typeface="Arial" charset="0"/>
              </a:rPr>
              <a:t>Yield</a:t>
            </a:r>
            <a:r>
              <a:rPr lang="en-US" sz="1800" dirty="0">
                <a:latin typeface="Arial" charset="0"/>
                <a:cs typeface="Arial" charset="0"/>
              </a:rPr>
              <a:t> – </a:t>
            </a:r>
            <a:r>
              <a:rPr lang="en-US" sz="1800" b="0" dirty="0">
                <a:cs typeface="Arial" charset="0"/>
              </a:rPr>
              <a:t>Investor rate of return</a:t>
            </a:r>
          </a:p>
          <a:p>
            <a:pPr>
              <a:spcAft>
                <a:spcPts val="1400"/>
              </a:spcAft>
              <a:buClrTx/>
            </a:pPr>
            <a:r>
              <a:rPr lang="en-US" sz="1800" i="1" dirty="0">
                <a:latin typeface="Arial" charset="0"/>
                <a:cs typeface="Arial" charset="0"/>
              </a:rPr>
              <a:t>Debt Service – </a:t>
            </a:r>
            <a:r>
              <a:rPr lang="en-US" sz="1800" b="0" dirty="0">
                <a:latin typeface="Arial" charset="0"/>
                <a:cs typeface="Arial" charset="0"/>
              </a:rPr>
              <a:t>the repayment of the borrowed funds that consist of both  		  principal (amount borrowed) and/or interest</a:t>
            </a:r>
            <a:r>
              <a:rPr lang="en-US" sz="1800" i="1" dirty="0">
                <a:latin typeface="Arial" charset="0"/>
                <a:cs typeface="Arial" charset="0"/>
              </a:rPr>
              <a:t> </a:t>
            </a:r>
          </a:p>
          <a:p>
            <a:pPr marL="0" indent="0">
              <a:spcAft>
                <a:spcPts val="1200"/>
              </a:spcAft>
              <a:buClrTx/>
              <a:buNone/>
            </a:pPr>
            <a:endParaRPr lang="en-US" sz="2000" b="0" dirty="0">
              <a:latin typeface="Arial" charset="0"/>
              <a:cs typeface="Arial" charset="0"/>
            </a:endParaRPr>
          </a:p>
          <a:p>
            <a:pPr eaLnBrk="1" hangingPunct="1">
              <a:lnSpc>
                <a:spcPct val="90000"/>
              </a:lnSpc>
            </a:pPr>
            <a:endParaRPr lang="en-US" sz="2000" b="0" dirty="0">
              <a:latin typeface="Arial" charset="0"/>
              <a:cs typeface="Arial" charset="0"/>
            </a:endParaRPr>
          </a:p>
        </p:txBody>
      </p:sp>
      <p:sp>
        <p:nvSpPr>
          <p:cNvPr id="13316" name="Slide Number Placeholder 3"/>
          <p:cNvSpPr>
            <a:spLocks noGrp="1"/>
          </p:cNvSpPr>
          <p:nvPr>
            <p:ph type="sldNum" sz="quarter" idx="10"/>
          </p:nvPr>
        </p:nvSpPr>
        <p:spPr>
          <a:noFill/>
        </p:spPr>
        <p:txBody>
          <a:bodyPr/>
          <a:lstStyle/>
          <a:p>
            <a:fld id="{D9F98C86-294B-4482-B69A-844B96FFEDFA}" type="slidenum">
              <a:rPr lang="en-US" smtClean="0"/>
              <a:pPr/>
              <a:t>5</a:t>
            </a:fld>
            <a:endParaRPr lang="en-US"/>
          </a:p>
        </p:txBody>
      </p:sp>
    </p:spTree>
    <p:extLst>
      <p:ext uri="{BB962C8B-B14F-4D97-AF65-F5344CB8AC3E}">
        <p14:creationId xmlns:p14="http://schemas.microsoft.com/office/powerpoint/2010/main" val="3382093890"/>
      </p:ext>
    </p:extLst>
  </p:cSld>
  <p:clrMapOvr>
    <a:masterClrMapping/>
  </p:clrMapOvr>
  <p:transition spd="med">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524000"/>
          </a:xfrm>
        </p:spPr>
        <p:txBody>
          <a:bodyPr/>
          <a:lstStyle/>
          <a:p>
            <a:r>
              <a:rPr lang="en-US" sz="4000">
                <a:latin typeface="+mn-lt"/>
              </a:rPr>
              <a:t>State of Texas</a:t>
            </a:r>
            <a:br>
              <a:rPr lang="en-US" sz="4000">
                <a:latin typeface="+mn-lt"/>
              </a:rPr>
            </a:br>
            <a:r>
              <a:rPr lang="en-US" sz="4000">
                <a:latin typeface="+mn-lt"/>
              </a:rPr>
              <a:t>Positive Rating Drivers  </a:t>
            </a:r>
          </a:p>
        </p:txBody>
      </p:sp>
      <p:sp>
        <p:nvSpPr>
          <p:cNvPr id="3" name="Content Placeholder 2"/>
          <p:cNvSpPr>
            <a:spLocks noGrp="1"/>
          </p:cNvSpPr>
          <p:nvPr>
            <p:ph idx="1"/>
          </p:nvPr>
        </p:nvSpPr>
        <p:spPr/>
        <p:txBody>
          <a:bodyPr/>
          <a:lstStyle/>
          <a:p>
            <a:r>
              <a:rPr lang="en-US" sz="2800" b="0"/>
              <a:t>Strong Financial Management</a:t>
            </a:r>
          </a:p>
          <a:p>
            <a:endParaRPr lang="en-US" sz="2800" b="0"/>
          </a:p>
          <a:p>
            <a:r>
              <a:rPr lang="en-US" sz="2800" b="0"/>
              <a:t>Low State Debt (not self-supporting)</a:t>
            </a:r>
          </a:p>
          <a:p>
            <a:endParaRPr lang="en-US" sz="2800" b="0"/>
          </a:p>
          <a:p>
            <a:r>
              <a:rPr lang="en-US" sz="2800" b="0"/>
              <a:t>Growth-Oriented Economy</a:t>
            </a:r>
          </a:p>
          <a:p>
            <a:endParaRPr lang="en-US" sz="2800" b="0"/>
          </a:p>
          <a:p>
            <a:r>
              <a:rPr lang="en-US" sz="2800" b="0"/>
              <a:t>Significant Reserve Balances</a:t>
            </a:r>
          </a:p>
          <a:p>
            <a:pPr lvl="1">
              <a:buNone/>
            </a:pPr>
            <a:endParaRPr lang="en-US" sz="1200" b="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50</a:t>
            </a:fld>
            <a:endParaRPr lang="en-US"/>
          </a:p>
        </p:txBody>
      </p:sp>
    </p:spTree>
  </p:cSld>
  <p:clrMapOvr>
    <a:masterClrMapping/>
  </p:clrMapOvr>
  <p:transition spd="med">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lstStyle/>
          <a:p>
            <a:r>
              <a:rPr lang="en-US" sz="4000">
                <a:latin typeface="+mn-lt"/>
              </a:rPr>
              <a:t>State of Texas</a:t>
            </a:r>
            <a:br>
              <a:rPr lang="en-US" sz="4000">
                <a:latin typeface="+mn-lt"/>
              </a:rPr>
            </a:br>
            <a:r>
              <a:rPr lang="en-US" sz="4000">
                <a:latin typeface="+mn-lt"/>
              </a:rPr>
              <a:t>Negative Rating Drivers</a:t>
            </a:r>
          </a:p>
        </p:txBody>
      </p:sp>
      <p:sp>
        <p:nvSpPr>
          <p:cNvPr id="3" name="Content Placeholder 2"/>
          <p:cNvSpPr>
            <a:spLocks noGrp="1"/>
          </p:cNvSpPr>
          <p:nvPr>
            <p:ph idx="1"/>
          </p:nvPr>
        </p:nvSpPr>
        <p:spPr/>
        <p:txBody>
          <a:bodyPr/>
          <a:lstStyle/>
          <a:p>
            <a:r>
              <a:rPr lang="en-US" sz="2800" b="0"/>
              <a:t>Growth Related Spending Pressures</a:t>
            </a:r>
          </a:p>
          <a:p>
            <a:pPr lvl="1"/>
            <a:r>
              <a:rPr lang="en-US" sz="2400" b="0"/>
              <a:t>School Funding, Transportation, Water </a:t>
            </a:r>
          </a:p>
          <a:p>
            <a:endParaRPr lang="en-US" sz="2800" b="0"/>
          </a:p>
          <a:p>
            <a:r>
              <a:rPr lang="en-US" sz="2800" b="0"/>
              <a:t>Unfunded Pension Liabilities</a:t>
            </a:r>
          </a:p>
          <a:p>
            <a:endParaRPr lang="en-US" sz="2800" b="0"/>
          </a:p>
          <a:p>
            <a:r>
              <a:rPr lang="en-US" sz="2800" b="0"/>
              <a:t>Sales Tax Dependence</a:t>
            </a:r>
          </a:p>
          <a:p>
            <a:endParaRPr lang="en-US" sz="2800" b="0"/>
          </a:p>
          <a:p>
            <a:r>
              <a:rPr lang="en-US" sz="2800" b="0"/>
              <a:t>Assistance Programs such as Medicaid</a:t>
            </a:r>
          </a:p>
          <a:p>
            <a:endParaRPr lang="en-US" sz="2800" b="0"/>
          </a:p>
          <a:p>
            <a:pPr lvl="1"/>
            <a:endParaRPr lang="en-US" sz="2400" b="0"/>
          </a:p>
          <a:p>
            <a:pPr lvl="1">
              <a:buNone/>
            </a:pPr>
            <a:endParaRPr lang="en-US" sz="2400" b="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51</a:t>
            </a:fld>
            <a:endParaRPr lang="en-US"/>
          </a:p>
        </p:txBody>
      </p:sp>
    </p:spTree>
  </p:cSld>
  <p:clrMapOvr>
    <a:masterClrMapping/>
  </p:clrMapOvr>
  <p:transition spd="med">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a:latin typeface="Arial (Body)"/>
              </a:rPr>
              <a:t>8. Local Debt </a:t>
            </a:r>
          </a:p>
        </p:txBody>
      </p:sp>
    </p:spTree>
  </p:cSld>
  <p:clrMapOvr>
    <a:masterClrMapping/>
  </p:clrMapOvr>
  <p:transition spd="med">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B43BED5-3034-45E6-869B-810EC9C428F7}"/>
              </a:ext>
            </a:extLst>
          </p:cNvPr>
          <p:cNvGraphicFramePr>
            <a:graphicFrameLocks/>
          </p:cNvGraphicFramePr>
          <p:nvPr>
            <p:extLst>
              <p:ext uri="{D42A27DB-BD31-4B8C-83A1-F6EECF244321}">
                <p14:modId xmlns:p14="http://schemas.microsoft.com/office/powerpoint/2010/main" val="217718017"/>
              </p:ext>
            </p:extLst>
          </p:nvPr>
        </p:nvGraphicFramePr>
        <p:xfrm>
          <a:off x="685800" y="2026907"/>
          <a:ext cx="7745768" cy="418080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609600" y="457200"/>
            <a:ext cx="7772400" cy="990600"/>
          </a:xfrm>
        </p:spPr>
        <p:txBody>
          <a:bodyPr/>
          <a:lstStyle/>
          <a:p>
            <a:pPr>
              <a:defRPr/>
            </a:pPr>
            <a:r>
              <a:rPr lang="en-US" dirty="0">
                <a:latin typeface="Arial" pitchFamily="34" charset="0"/>
                <a:cs typeface="Arial" pitchFamily="34" charset="0"/>
              </a:rPr>
              <a:t>Total Debt Outstanding</a:t>
            </a:r>
            <a:br>
              <a:rPr lang="en-US" sz="9600" dirty="0">
                <a:latin typeface="Arial" pitchFamily="34" charset="0"/>
                <a:cs typeface="Arial" pitchFamily="34" charset="0"/>
              </a:rPr>
            </a:br>
            <a:r>
              <a:rPr lang="en-US" sz="1600" dirty="0">
                <a:latin typeface="Arial" pitchFamily="34" charset="0"/>
                <a:cs typeface="Arial" pitchFamily="34" charset="0"/>
              </a:rPr>
              <a:t>as of 8/31/22 ($ in billions)</a:t>
            </a:r>
            <a:endParaRPr lang="en-US" sz="1600" dirty="0"/>
          </a:p>
        </p:txBody>
      </p:sp>
      <p:sp>
        <p:nvSpPr>
          <p:cNvPr id="47107" name="Slide Number Placeholder 3"/>
          <p:cNvSpPr>
            <a:spLocks noGrp="1"/>
          </p:cNvSpPr>
          <p:nvPr>
            <p:ph type="sldNum" sz="quarter" idx="10"/>
          </p:nvPr>
        </p:nvSpPr>
        <p:spPr>
          <a:noFill/>
        </p:spPr>
        <p:txBody>
          <a:bodyPr/>
          <a:lstStyle/>
          <a:p>
            <a:fld id="{D601E18B-49A3-4D55-BAD4-069C416F60F9}" type="slidenum">
              <a:rPr lang="en-US" smtClean="0"/>
              <a:pPr/>
              <a:t>53</a:t>
            </a:fld>
            <a:endParaRPr lang="en-US"/>
          </a:p>
        </p:txBody>
      </p:sp>
    </p:spTree>
  </p:cSld>
  <p:clrMapOvr>
    <a:masterClrMapping/>
  </p:clrMapOvr>
  <p:transition spd="med">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pPr>
              <a:defRPr/>
            </a:pPr>
            <a:r>
              <a:rPr lang="en-US" sz="4000">
                <a:latin typeface="Arial" pitchFamily="34" charset="0"/>
                <a:cs typeface="Arial" pitchFamily="34" charset="0"/>
              </a:rPr>
              <a:t>State and Local Debt – 10 Most Populous States </a:t>
            </a:r>
            <a:r>
              <a:rPr lang="en-US" sz="1800">
                <a:latin typeface="Arial" pitchFamily="34" charset="0"/>
                <a:cs typeface="Arial" pitchFamily="34" charset="0"/>
              </a:rPr>
              <a:t>(most recent data available)</a:t>
            </a:r>
          </a:p>
        </p:txBody>
      </p:sp>
      <p:sp>
        <p:nvSpPr>
          <p:cNvPr id="56323" name="Slide Number Placeholder 4"/>
          <p:cNvSpPr>
            <a:spLocks noGrp="1"/>
          </p:cNvSpPr>
          <p:nvPr>
            <p:ph type="sldNum" sz="quarter" idx="10"/>
          </p:nvPr>
        </p:nvSpPr>
        <p:spPr>
          <a:noFill/>
        </p:spPr>
        <p:txBody>
          <a:bodyPr/>
          <a:lstStyle/>
          <a:p>
            <a:fld id="{1C12022F-DDD8-492E-876C-90471EA94CB5}" type="slidenum">
              <a:rPr lang="en-US" smtClean="0"/>
              <a:pPr/>
              <a:t>54</a:t>
            </a:fld>
            <a:endParaRPr lang="en-US"/>
          </a:p>
        </p:txBody>
      </p:sp>
      <p:pic>
        <p:nvPicPr>
          <p:cNvPr id="6" name="Picture 5">
            <a:extLst>
              <a:ext uri="{FF2B5EF4-FFF2-40B4-BE49-F238E27FC236}">
                <a16:creationId xmlns:a16="http://schemas.microsoft.com/office/drawing/2014/main" id="{14ECBBDF-2BB3-6A62-3C36-53D4C103D3E1}"/>
              </a:ext>
            </a:extLst>
          </p:cNvPr>
          <p:cNvPicPr>
            <a:picLocks noChangeAspect="1"/>
          </p:cNvPicPr>
          <p:nvPr/>
        </p:nvPicPr>
        <p:blipFill>
          <a:blip r:embed="rId3"/>
          <a:stretch>
            <a:fillRect/>
          </a:stretch>
        </p:blipFill>
        <p:spPr>
          <a:xfrm>
            <a:off x="145091" y="2236188"/>
            <a:ext cx="8853818" cy="3253177"/>
          </a:xfrm>
          <a:prstGeom prst="rect">
            <a:avLst/>
          </a:prstGeom>
        </p:spPr>
      </p:pic>
    </p:spTree>
  </p:cSld>
  <p:clrMapOvr>
    <a:masterClrMapping/>
  </p:clrMapOvr>
  <p:transition spd="med">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Types of Local Governments</a:t>
            </a:r>
          </a:p>
        </p:txBody>
      </p:sp>
      <p:sp>
        <p:nvSpPr>
          <p:cNvPr id="6" name="Content Placeholder 5"/>
          <p:cNvSpPr>
            <a:spLocks noGrp="1"/>
          </p:cNvSpPr>
          <p:nvPr>
            <p:ph idx="1"/>
          </p:nvPr>
        </p:nvSpPr>
        <p:spPr/>
        <p:txBody>
          <a:bodyPr/>
          <a:lstStyle/>
          <a:p>
            <a:pPr marL="514350" indent="-514350">
              <a:spcBef>
                <a:spcPts val="1200"/>
              </a:spcBef>
              <a:buClrTx/>
              <a:buSzPct val="100000"/>
              <a:defRPr/>
            </a:pPr>
            <a:r>
              <a:rPr lang="en-US" sz="2400" b="0" dirty="0">
                <a:latin typeface="Arial" pitchFamily="34" charset="0"/>
                <a:cs typeface="Arial" pitchFamily="34" charset="0"/>
              </a:rPr>
              <a:t>School Districts</a:t>
            </a:r>
          </a:p>
          <a:p>
            <a:pPr marL="514350" indent="-514350">
              <a:spcBef>
                <a:spcPts val="1200"/>
              </a:spcBef>
              <a:buClrTx/>
              <a:buSzPct val="100000"/>
              <a:defRPr/>
            </a:pPr>
            <a:r>
              <a:rPr lang="en-US" sz="2400" b="0" dirty="0">
                <a:latin typeface="Arial" pitchFamily="34" charset="0"/>
                <a:cs typeface="Arial" pitchFamily="34" charset="0"/>
              </a:rPr>
              <a:t>Cities</a:t>
            </a:r>
          </a:p>
          <a:p>
            <a:pPr marL="514350" indent="-514350">
              <a:spcBef>
                <a:spcPts val="1200"/>
              </a:spcBef>
              <a:buClrTx/>
              <a:buSzPct val="100000"/>
              <a:defRPr/>
            </a:pPr>
            <a:r>
              <a:rPr lang="en-US" sz="2400" b="0" dirty="0">
                <a:latin typeface="Arial" pitchFamily="34" charset="0"/>
                <a:cs typeface="Arial" pitchFamily="34" charset="0"/>
              </a:rPr>
              <a:t>Counties</a:t>
            </a:r>
          </a:p>
          <a:p>
            <a:pPr marL="514350" indent="-514350">
              <a:spcBef>
                <a:spcPts val="1200"/>
              </a:spcBef>
              <a:buClrTx/>
              <a:buSzPct val="100000"/>
              <a:defRPr/>
            </a:pPr>
            <a:r>
              <a:rPr lang="en-US" sz="2400" b="0" dirty="0">
                <a:latin typeface="Arial" pitchFamily="34" charset="0"/>
                <a:cs typeface="Arial" pitchFamily="34" charset="0"/>
              </a:rPr>
              <a:t>Community/Junior College Districts</a:t>
            </a:r>
          </a:p>
          <a:p>
            <a:pPr marL="514350" indent="-514350">
              <a:spcBef>
                <a:spcPts val="1200"/>
              </a:spcBef>
              <a:buClrTx/>
              <a:buSzPct val="100000"/>
              <a:defRPr/>
            </a:pPr>
            <a:r>
              <a:rPr lang="en-US" sz="2400" b="0" dirty="0">
                <a:latin typeface="Arial" pitchFamily="34" charset="0"/>
                <a:cs typeface="Arial" pitchFamily="34" charset="0"/>
              </a:rPr>
              <a:t>Water Districts &amp; Authorities</a:t>
            </a:r>
          </a:p>
          <a:p>
            <a:pPr marL="514350" indent="-514350">
              <a:spcBef>
                <a:spcPts val="1200"/>
              </a:spcBef>
              <a:buClrTx/>
              <a:buSzPct val="100000"/>
              <a:defRPr/>
            </a:pPr>
            <a:r>
              <a:rPr lang="en-US" sz="2400" b="0" dirty="0">
                <a:latin typeface="Arial" pitchFamily="34" charset="0"/>
                <a:cs typeface="Arial" pitchFamily="34" charset="0"/>
              </a:rPr>
              <a:t>Health/Hospital Districts &amp; Authorities</a:t>
            </a:r>
          </a:p>
          <a:p>
            <a:pPr marL="514350" indent="-514350">
              <a:spcBef>
                <a:spcPts val="1200"/>
              </a:spcBef>
              <a:buClrTx/>
              <a:buSzPct val="100000"/>
              <a:defRPr/>
            </a:pPr>
            <a:r>
              <a:rPr lang="en-US" sz="2400" b="0" dirty="0">
                <a:latin typeface="Arial" pitchFamily="34" charset="0"/>
                <a:cs typeface="Arial" pitchFamily="34" charset="0"/>
              </a:rPr>
              <a:t>Other Special Districts (road districts, tollway authorities, housing authorities, </a:t>
            </a:r>
            <a:r>
              <a:rPr lang="en-US" sz="2400" b="0">
                <a:latin typeface="Arial" pitchFamily="34" charset="0"/>
                <a:cs typeface="Arial" pitchFamily="34" charset="0"/>
              </a:rPr>
              <a:t>sports authorities)</a:t>
            </a:r>
            <a:endParaRPr lang="en-US" sz="2400" b="0" dirty="0">
              <a:latin typeface="Arial" pitchFamily="34" charset="0"/>
              <a:cs typeface="Arial" pitchFamily="34" charset="0"/>
            </a:endParaRPr>
          </a:p>
          <a:p>
            <a:pPr marL="514350" indent="-514350">
              <a:spcBef>
                <a:spcPts val="1200"/>
              </a:spcBef>
              <a:buClrTx/>
              <a:buSzPct val="100000"/>
              <a:defRPr/>
            </a:pPr>
            <a:endParaRPr lang="en-US" sz="2400" b="0" dirty="0">
              <a:latin typeface="Arial" pitchFamily="34" charset="0"/>
              <a:cs typeface="Arial" pitchFamily="34" charset="0"/>
            </a:endParaRP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55</a:t>
            </a:fld>
            <a:endParaRPr lang="en-US"/>
          </a:p>
        </p:txBody>
      </p:sp>
    </p:spTree>
  </p:cSld>
  <p:clrMapOvr>
    <a:masterClrMapping/>
  </p:clrMapOvr>
  <p:transition spd="med">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71EDA88C-C550-4940-9CB4-17E522C57BFD}"/>
              </a:ext>
            </a:extLst>
          </p:cNvPr>
          <p:cNvGraphicFramePr>
            <a:graphicFrameLocks/>
          </p:cNvGraphicFramePr>
          <p:nvPr>
            <p:extLst>
              <p:ext uri="{D42A27DB-BD31-4B8C-83A1-F6EECF244321}">
                <p14:modId xmlns:p14="http://schemas.microsoft.com/office/powerpoint/2010/main" val="2829366562"/>
              </p:ext>
            </p:extLst>
          </p:nvPr>
        </p:nvGraphicFramePr>
        <p:xfrm>
          <a:off x="457199" y="1793041"/>
          <a:ext cx="8383589" cy="444561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609600" y="304800"/>
            <a:ext cx="7772400" cy="1219200"/>
          </a:xfrm>
        </p:spPr>
        <p:txBody>
          <a:bodyPr/>
          <a:lstStyle/>
          <a:p>
            <a:pPr>
              <a:defRPr/>
            </a:pPr>
            <a:r>
              <a:rPr lang="en-US" dirty="0">
                <a:latin typeface="Arial" pitchFamily="34" charset="0"/>
                <a:cs typeface="Arial" pitchFamily="34" charset="0"/>
              </a:rPr>
              <a:t>Local Debt Outstanding</a:t>
            </a:r>
            <a:br>
              <a:rPr lang="en-US" dirty="0">
                <a:latin typeface="Arial" pitchFamily="34" charset="0"/>
                <a:cs typeface="Arial" pitchFamily="34" charset="0"/>
              </a:rPr>
            </a:br>
            <a:r>
              <a:rPr lang="en-US" sz="2000" dirty="0">
                <a:latin typeface="Arial" pitchFamily="34" charset="0"/>
                <a:cs typeface="Arial" pitchFamily="34" charset="0"/>
              </a:rPr>
              <a:t>($284.15* billion outstanding as of 8/31/2022)</a:t>
            </a:r>
            <a:endParaRPr lang="en-US" sz="1200" dirty="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56</a:t>
            </a:fld>
            <a:endParaRPr lang="en-US"/>
          </a:p>
        </p:txBody>
      </p:sp>
      <p:sp>
        <p:nvSpPr>
          <p:cNvPr id="3" name="TextBox 2">
            <a:extLst>
              <a:ext uri="{FF2B5EF4-FFF2-40B4-BE49-F238E27FC236}">
                <a16:creationId xmlns:a16="http://schemas.microsoft.com/office/drawing/2014/main" id="{67364141-837A-4DA6-891E-F6A419990313}"/>
              </a:ext>
            </a:extLst>
          </p:cNvPr>
          <p:cNvSpPr txBox="1"/>
          <p:nvPr/>
        </p:nvSpPr>
        <p:spPr>
          <a:xfrm>
            <a:off x="609600" y="6238659"/>
            <a:ext cx="3810000" cy="338554"/>
          </a:xfrm>
          <a:prstGeom prst="rect">
            <a:avLst/>
          </a:prstGeom>
          <a:noFill/>
        </p:spPr>
        <p:txBody>
          <a:bodyPr wrap="square" rtlCol="0">
            <a:spAutoFit/>
          </a:bodyPr>
          <a:lstStyle/>
          <a:p>
            <a:r>
              <a:rPr lang="en-US" sz="1600" b="1">
                <a:effectLst/>
                <a:latin typeface="+mn-lt"/>
              </a:rPr>
              <a:t>*</a:t>
            </a:r>
            <a:r>
              <a:rPr lang="en-US" sz="1600">
                <a:effectLst/>
                <a:latin typeface="+mn-lt"/>
              </a:rPr>
              <a:t>Excludes Conduit Debt</a:t>
            </a:r>
          </a:p>
        </p:txBody>
      </p:sp>
    </p:spTree>
  </p:cSld>
  <p:clrMapOvr>
    <a:masterClrMapping/>
  </p:clrMapOvr>
  <p:transition spd="med">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01000" cy="1295400"/>
          </a:xfrm>
        </p:spPr>
        <p:txBody>
          <a:bodyPr/>
          <a:lstStyle/>
          <a:p>
            <a:pPr>
              <a:defRPr/>
            </a:pPr>
            <a:br>
              <a:rPr lang="en-US" sz="3200">
                <a:latin typeface="Arial" pitchFamily="34" charset="0"/>
                <a:cs typeface="Arial" pitchFamily="34" charset="0"/>
              </a:rPr>
            </a:br>
            <a:r>
              <a:rPr lang="en-US" sz="3600">
                <a:latin typeface="Arial" pitchFamily="34" charset="0"/>
                <a:cs typeface="Arial" pitchFamily="34" charset="0"/>
              </a:rPr>
              <a:t>Local Debt Outstanding by Fiscal Year</a:t>
            </a:r>
            <a:br>
              <a:rPr lang="en-US">
                <a:latin typeface="Arial" pitchFamily="34" charset="0"/>
                <a:cs typeface="Arial" pitchFamily="34" charset="0"/>
              </a:rPr>
            </a:br>
            <a:r>
              <a:rPr lang="en-US" sz="1800">
                <a:latin typeface="Arial" pitchFamily="34" charset="0"/>
                <a:cs typeface="Arial" pitchFamily="34" charset="0"/>
              </a:rPr>
              <a:t>($ in billions)</a:t>
            </a:r>
            <a:endParaRPr lang="en-US" sz="180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57</a:t>
            </a:fld>
            <a:endParaRPr lang="en-US"/>
          </a:p>
        </p:txBody>
      </p:sp>
      <p:pic>
        <p:nvPicPr>
          <p:cNvPr id="7" name="Picture 6">
            <a:extLst>
              <a:ext uri="{FF2B5EF4-FFF2-40B4-BE49-F238E27FC236}">
                <a16:creationId xmlns:a16="http://schemas.microsoft.com/office/drawing/2014/main" id="{6957A4FC-8446-4395-B642-BC34E6F9935B}"/>
              </a:ext>
            </a:extLst>
          </p:cNvPr>
          <p:cNvPicPr>
            <a:picLocks noChangeAspect="1"/>
          </p:cNvPicPr>
          <p:nvPr/>
        </p:nvPicPr>
        <p:blipFill>
          <a:blip r:embed="rId3"/>
          <a:stretch>
            <a:fillRect/>
          </a:stretch>
        </p:blipFill>
        <p:spPr>
          <a:xfrm>
            <a:off x="462552" y="1850945"/>
            <a:ext cx="8236651" cy="4416734"/>
          </a:xfrm>
          <a:prstGeom prst="rect">
            <a:avLst/>
          </a:prstGeom>
        </p:spPr>
      </p:pic>
      <p:graphicFrame>
        <p:nvGraphicFramePr>
          <p:cNvPr id="3" name="Chart 2">
            <a:extLst>
              <a:ext uri="{FF2B5EF4-FFF2-40B4-BE49-F238E27FC236}">
                <a16:creationId xmlns:a16="http://schemas.microsoft.com/office/drawing/2014/main" id="{F0D5F742-5F0B-4E90-8C95-CCD3DAFD3587}"/>
              </a:ext>
            </a:extLst>
          </p:cNvPr>
          <p:cNvGraphicFramePr>
            <a:graphicFrameLocks/>
          </p:cNvGraphicFramePr>
          <p:nvPr>
            <p:extLst>
              <p:ext uri="{D42A27DB-BD31-4B8C-83A1-F6EECF244321}">
                <p14:modId xmlns:p14="http://schemas.microsoft.com/office/powerpoint/2010/main" val="2523520257"/>
              </p:ext>
            </p:extLst>
          </p:nvPr>
        </p:nvGraphicFramePr>
        <p:xfrm>
          <a:off x="381000" y="1783533"/>
          <a:ext cx="8318203" cy="44633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72701458"/>
      </p:ext>
    </p:extLst>
  </p:cSld>
  <p:clrMapOvr>
    <a:masterClrMapping/>
  </p:clrMapOvr>
  <p:transition spd="med">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Local Debt Issuance Process</a:t>
            </a:r>
          </a:p>
        </p:txBody>
      </p:sp>
      <p:sp>
        <p:nvSpPr>
          <p:cNvPr id="6" name="Content Placeholder 5"/>
          <p:cNvSpPr>
            <a:spLocks noGrp="1"/>
          </p:cNvSpPr>
          <p:nvPr>
            <p:ph idx="1"/>
          </p:nvPr>
        </p:nvSpPr>
        <p:spPr/>
        <p:txBody>
          <a:bodyPr/>
          <a:lstStyle/>
          <a:p>
            <a:pPr marL="514350" indent="-514350">
              <a:spcBef>
                <a:spcPts val="1200"/>
              </a:spcBef>
              <a:buClrTx/>
              <a:buSzPct val="100000"/>
              <a:buFont typeface="+mj-lt"/>
              <a:buAutoNum type="arabicPeriod"/>
              <a:defRPr/>
            </a:pPr>
            <a:endParaRPr lang="en-US" sz="2400" b="0">
              <a:latin typeface="Arial" pitchFamily="34" charset="0"/>
              <a:cs typeface="Arial" pitchFamily="34" charset="0"/>
            </a:endParaRPr>
          </a:p>
          <a:p>
            <a:pPr marL="514350" indent="-514350">
              <a:spcBef>
                <a:spcPts val="0"/>
              </a:spcBef>
              <a:buClrTx/>
              <a:buSzPct val="100000"/>
              <a:buFont typeface="+mj-lt"/>
              <a:buAutoNum type="arabicPeriod"/>
              <a:defRPr/>
            </a:pPr>
            <a:r>
              <a:rPr lang="en-US" sz="2400" b="0">
                <a:latin typeface="Arial" pitchFamily="34" charset="0"/>
                <a:cs typeface="Arial" pitchFamily="34" charset="0"/>
              </a:rPr>
              <a:t>Voter and/or Governing Body approval*</a:t>
            </a:r>
          </a:p>
          <a:p>
            <a:pPr marL="514350" indent="-514350">
              <a:buClrTx/>
              <a:buSzPct val="100000"/>
              <a:buFont typeface="+mj-lt"/>
              <a:buAutoNum type="arabicPeriod"/>
              <a:defRPr/>
            </a:pPr>
            <a:r>
              <a:rPr lang="en-US" sz="2400" b="0">
                <a:latin typeface="Arial" pitchFamily="34" charset="0"/>
                <a:cs typeface="Arial" pitchFamily="34" charset="0"/>
              </a:rPr>
              <a:t>Sale </a:t>
            </a:r>
            <a:r>
              <a:rPr lang="en-US" sz="1600" b="0">
                <a:latin typeface="Arial" pitchFamily="34" charset="0"/>
                <a:cs typeface="Arial" pitchFamily="34" charset="0"/>
              </a:rPr>
              <a:t>(Negotiated/Competitive/Privately Placed)</a:t>
            </a:r>
          </a:p>
          <a:p>
            <a:pPr marL="514350" indent="-514350">
              <a:buClrTx/>
              <a:buSzPct val="100000"/>
              <a:buFont typeface="+mj-lt"/>
              <a:buAutoNum type="arabicPeriod"/>
              <a:defRPr/>
            </a:pPr>
            <a:r>
              <a:rPr lang="en-US" sz="2400" b="0">
                <a:latin typeface="Arial" pitchFamily="34" charset="0"/>
                <a:cs typeface="Arial" pitchFamily="34" charset="0"/>
              </a:rPr>
              <a:t>Attorney General approval</a:t>
            </a:r>
          </a:p>
          <a:p>
            <a:pPr marL="514350" indent="-514350">
              <a:buClrTx/>
              <a:buSzPct val="100000"/>
              <a:buFont typeface="+mj-lt"/>
              <a:buAutoNum type="arabicPeriod"/>
              <a:defRPr/>
            </a:pPr>
            <a:r>
              <a:rPr lang="en-US" sz="2400" b="0">
                <a:latin typeface="Arial" pitchFamily="34" charset="0"/>
                <a:cs typeface="Arial" pitchFamily="34" charset="0"/>
              </a:rPr>
              <a:t>Closing</a:t>
            </a:r>
          </a:p>
          <a:p>
            <a:pPr marL="514350" indent="-514350">
              <a:buClrTx/>
              <a:buSzPct val="100000"/>
              <a:buFont typeface="+mj-lt"/>
              <a:buAutoNum type="arabicPeriod"/>
              <a:defRPr/>
            </a:pPr>
            <a:r>
              <a:rPr lang="en-US" sz="2400" b="0">
                <a:latin typeface="Arial" pitchFamily="34" charset="0"/>
                <a:cs typeface="Arial" pitchFamily="34" charset="0"/>
              </a:rPr>
              <a:t>Issuance data is sent to Bond Review Board for analysis </a:t>
            </a:r>
          </a:p>
          <a:p>
            <a:pPr marL="514350" indent="-514350">
              <a:buClrTx/>
              <a:buSzPct val="100000"/>
              <a:buFont typeface="+mj-lt"/>
              <a:buAutoNum type="arabicPeriod"/>
              <a:defRPr/>
            </a:pPr>
            <a:r>
              <a:rPr lang="en-US" sz="2400" b="0">
                <a:latin typeface="Arial" pitchFamily="34" charset="0"/>
                <a:cs typeface="Arial" pitchFamily="34" charset="0"/>
              </a:rPr>
              <a:t>Ongoing Administration/Reporting</a:t>
            </a:r>
          </a:p>
          <a:p>
            <a:pPr marL="514350" indent="-514350">
              <a:buClrTx/>
              <a:buFont typeface="+mj-lt"/>
              <a:buAutoNum type="arabicPeriod"/>
              <a:defRPr/>
            </a:pPr>
            <a:endParaRPr lang="en-US" sz="2800" b="0">
              <a:latin typeface="Arial" pitchFamily="34" charset="0"/>
              <a:cs typeface="Arial" pitchFamily="34" charset="0"/>
            </a:endParaRPr>
          </a:p>
          <a:p>
            <a:pPr>
              <a:buFontTx/>
              <a:buNone/>
              <a:defRPr/>
            </a:pPr>
            <a:r>
              <a:rPr lang="en-US" sz="1800" b="0">
                <a:latin typeface="Arial (Body)"/>
              </a:rPr>
              <a:t>* The BRB does not approve local debt issuances</a:t>
            </a: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58</a:t>
            </a:fld>
            <a:endParaRPr lang="en-US"/>
          </a:p>
        </p:txBody>
      </p:sp>
    </p:spTree>
  </p:cSld>
  <p:clrMapOvr>
    <a:masterClrMapping/>
  </p:clrMapOvr>
  <p:transition spd="med">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pPr>
              <a:defRPr/>
            </a:pPr>
            <a:r>
              <a:rPr lang="en-US" sz="3200">
                <a:latin typeface="Arial" pitchFamily="34" charset="0"/>
                <a:cs typeface="Arial" pitchFamily="34" charset="0"/>
              </a:rPr>
              <a:t>Types of Local Government Long-Term Debt</a:t>
            </a:r>
          </a:p>
        </p:txBody>
      </p:sp>
      <p:sp>
        <p:nvSpPr>
          <p:cNvPr id="50179" name="Content Placeholder 5"/>
          <p:cNvSpPr>
            <a:spLocks noGrp="1"/>
          </p:cNvSpPr>
          <p:nvPr>
            <p:ph idx="1"/>
          </p:nvPr>
        </p:nvSpPr>
        <p:spPr/>
        <p:txBody>
          <a:bodyPr/>
          <a:lstStyle/>
          <a:p>
            <a:pPr marL="514350" indent="-514350">
              <a:buFontTx/>
              <a:buNone/>
            </a:pPr>
            <a:r>
              <a:rPr lang="en-US" sz="2800" dirty="0">
                <a:latin typeface="Arial" charset="0"/>
                <a:cs typeface="Arial" charset="0"/>
              </a:rPr>
              <a:t>General Obligation Debt (66%)</a:t>
            </a:r>
          </a:p>
          <a:p>
            <a:pPr marL="514350" indent="-514350">
              <a:buClrTx/>
            </a:pPr>
            <a:r>
              <a:rPr lang="en-US" sz="2800" b="0" dirty="0">
                <a:latin typeface="Arial" charset="0"/>
                <a:cs typeface="Arial" charset="0"/>
              </a:rPr>
              <a:t>Supported by ad valorem (property) taxes</a:t>
            </a:r>
          </a:p>
          <a:p>
            <a:pPr marL="514350" indent="-514350">
              <a:buClrTx/>
            </a:pPr>
            <a:r>
              <a:rPr lang="en-US" sz="2800" b="0" dirty="0">
                <a:latin typeface="Arial" charset="0"/>
                <a:cs typeface="Arial" charset="0"/>
              </a:rPr>
              <a:t>Includes combination tax &amp; revenue debt</a:t>
            </a:r>
          </a:p>
          <a:p>
            <a:pPr marL="514350" indent="-514350">
              <a:buClrTx/>
            </a:pPr>
            <a:r>
              <a:rPr lang="en-US" sz="2800" b="0" dirty="0">
                <a:latin typeface="Arial" charset="0"/>
                <a:cs typeface="Arial" charset="0"/>
              </a:rPr>
              <a:t>Usually voter approved</a:t>
            </a:r>
          </a:p>
          <a:p>
            <a:pPr marL="514350" indent="-514350">
              <a:spcBef>
                <a:spcPts val="1800"/>
              </a:spcBef>
              <a:buFontTx/>
              <a:buNone/>
            </a:pPr>
            <a:r>
              <a:rPr lang="en-US" sz="2800" dirty="0">
                <a:latin typeface="Arial" charset="0"/>
                <a:cs typeface="Arial" charset="0"/>
              </a:rPr>
              <a:t>Revenue Debt (34%)*</a:t>
            </a:r>
          </a:p>
          <a:p>
            <a:pPr marL="514350" indent="-514350">
              <a:buClrTx/>
            </a:pPr>
            <a:r>
              <a:rPr lang="en-US" sz="2800" b="0" dirty="0">
                <a:latin typeface="Arial" charset="0"/>
                <a:cs typeface="Arial" charset="0"/>
              </a:rPr>
              <a:t>Voter approval not needed</a:t>
            </a:r>
          </a:p>
          <a:p>
            <a:pPr marL="514350" indent="-514350">
              <a:buClrTx/>
            </a:pPr>
            <a:r>
              <a:rPr lang="en-US" sz="2800" b="0" dirty="0">
                <a:latin typeface="Arial" charset="0"/>
                <a:cs typeface="Arial" charset="0"/>
              </a:rPr>
              <a:t>Secured by a specific revenue source</a:t>
            </a:r>
          </a:p>
          <a:p>
            <a:pPr marL="514350" indent="-514350"/>
            <a:endParaRPr lang="en-US" sz="1800" b="0" dirty="0">
              <a:latin typeface="Arial" charset="0"/>
              <a:cs typeface="Arial" charset="0"/>
            </a:endParaRPr>
          </a:p>
          <a:p>
            <a:pPr marL="514350" indent="-514350">
              <a:buFontTx/>
              <a:buNone/>
            </a:pPr>
            <a:r>
              <a:rPr lang="en-US" sz="1600" b="0" dirty="0">
                <a:latin typeface="Arial (Body)"/>
                <a:cs typeface="Arial" charset="0"/>
              </a:rPr>
              <a:t>*Excludes Conduit Debt</a:t>
            </a:r>
          </a:p>
          <a:p>
            <a:pPr marL="514350" indent="-514350">
              <a:buFontTx/>
              <a:buNone/>
            </a:pPr>
            <a:endParaRPr lang="en-US" b="0" dirty="0"/>
          </a:p>
          <a:p>
            <a:pPr marL="514350" indent="-514350">
              <a:buFontTx/>
              <a:buNone/>
            </a:pPr>
            <a:endParaRPr lang="en-US" dirty="0"/>
          </a:p>
          <a:p>
            <a:pPr marL="514350" indent="-514350">
              <a:buFontTx/>
              <a:buNone/>
            </a:pPr>
            <a:endParaRPr lang="en-US" b="0" dirty="0"/>
          </a:p>
        </p:txBody>
      </p:sp>
      <p:sp>
        <p:nvSpPr>
          <p:cNvPr id="50180" name="Slide Number Placeholder 3"/>
          <p:cNvSpPr>
            <a:spLocks noGrp="1"/>
          </p:cNvSpPr>
          <p:nvPr>
            <p:ph type="sldNum" sz="quarter" idx="10"/>
          </p:nvPr>
        </p:nvSpPr>
        <p:spPr>
          <a:noFill/>
        </p:spPr>
        <p:txBody>
          <a:bodyPr/>
          <a:lstStyle/>
          <a:p>
            <a:fld id="{31DF3C40-A9F0-476B-BDB7-26FFED909F6E}" type="slidenum">
              <a:rPr lang="en-US" smtClean="0"/>
              <a:pPr/>
              <a:t>59</a:t>
            </a:fld>
            <a:endParaRPr lang="en-US"/>
          </a:p>
        </p:txBody>
      </p:sp>
    </p:spTree>
  </p:cSld>
  <p:clrMapOvr>
    <a:masterClrMapping/>
  </p:clrMapOvr>
  <p:transition spd="med">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F717-5864-4620-A017-106EE4EE69E9}"/>
              </a:ext>
            </a:extLst>
          </p:cNvPr>
          <p:cNvSpPr>
            <a:spLocks noGrp="1"/>
          </p:cNvSpPr>
          <p:nvPr>
            <p:ph type="title"/>
          </p:nvPr>
        </p:nvSpPr>
        <p:spPr>
          <a:xfrm>
            <a:off x="0" y="1038360"/>
            <a:ext cx="8458200" cy="714240"/>
          </a:xfrm>
        </p:spPr>
        <p:txBody>
          <a:bodyPr/>
          <a:lstStyle/>
          <a:p>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Types of Debt Instruments</a:t>
            </a:r>
            <a:b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endParaRPr lang="en-US" dirty="0"/>
          </a:p>
        </p:txBody>
      </p:sp>
      <p:sp>
        <p:nvSpPr>
          <p:cNvPr id="4" name="Slide Number Placeholder 3">
            <a:extLst>
              <a:ext uri="{FF2B5EF4-FFF2-40B4-BE49-F238E27FC236}">
                <a16:creationId xmlns:a16="http://schemas.microsoft.com/office/drawing/2014/main" id="{0D6E3972-CAC5-4A15-9A1B-1F4D6CAD7188}"/>
              </a:ext>
            </a:extLst>
          </p:cNvPr>
          <p:cNvSpPr>
            <a:spLocks noGrp="1"/>
          </p:cNvSpPr>
          <p:nvPr>
            <p:ph type="sldNum" sz="quarter" idx="10"/>
          </p:nvPr>
        </p:nvSpPr>
        <p:spPr/>
        <p:txBody>
          <a:bodyPr/>
          <a:lstStyle/>
          <a:p>
            <a:pPr>
              <a:defRPr/>
            </a:pPr>
            <a:fld id="{44174204-8A5A-4378-BEE6-D44BEEDE0C2A}" type="slidenum">
              <a:rPr lang="en-US" smtClean="0"/>
              <a:pPr>
                <a:defRPr/>
              </a:pPr>
              <a:t>6</a:t>
            </a:fld>
            <a:endParaRPr lang="en-US"/>
          </a:p>
        </p:txBody>
      </p:sp>
      <p:sp>
        <p:nvSpPr>
          <p:cNvPr id="3" name="Rectangle 2">
            <a:extLst>
              <a:ext uri="{FF2B5EF4-FFF2-40B4-BE49-F238E27FC236}">
                <a16:creationId xmlns:a16="http://schemas.microsoft.com/office/drawing/2014/main" id="{AD3D64C6-3A0A-4CBA-82D9-7A66CBEACE16}"/>
              </a:ext>
            </a:extLst>
          </p:cNvPr>
          <p:cNvSpPr/>
          <p:nvPr/>
        </p:nvSpPr>
        <p:spPr bwMode="auto">
          <a:xfrm>
            <a:off x="685800" y="2350613"/>
            <a:ext cx="1996440" cy="731520"/>
          </a:xfrm>
          <a:prstGeom prst="rect">
            <a:avLst/>
          </a:prstGeom>
          <a:solidFill>
            <a:srgbClr val="0039E5">
              <a:alpha val="85098"/>
            </a:srgb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Times New Roman" pitchFamily="18" charset="0"/>
              </a:rPr>
              <a:t>Commercial</a:t>
            </a:r>
            <a:r>
              <a:rPr kumimoji="0" lang="en-US" sz="1400" b="1" i="0" u="none" strike="noStrike" cap="none" normalizeH="0" baseline="0" dirty="0">
                <a:ln>
                  <a:noFill/>
                </a:ln>
                <a:solidFill>
                  <a:schemeClr val="bg1"/>
                </a:solidFill>
                <a:effectLst/>
                <a:latin typeface="Times New Roman" pitchFamily="18" charset="0"/>
              </a:rPr>
              <a:t> </a:t>
            </a:r>
            <a:r>
              <a:rPr kumimoji="0" lang="en-US" sz="1600" b="1" i="0" u="none" strike="noStrike" cap="none" normalizeH="0" baseline="0" dirty="0">
                <a:ln>
                  <a:noFill/>
                </a:ln>
                <a:solidFill>
                  <a:schemeClr val="bg1"/>
                </a:solidFill>
                <a:effectLst/>
                <a:latin typeface="Times New Roman" pitchFamily="18" charset="0"/>
              </a:rPr>
              <a:t>Paper</a:t>
            </a:r>
          </a:p>
        </p:txBody>
      </p:sp>
      <p:sp>
        <p:nvSpPr>
          <p:cNvPr id="24" name="Rectangle 23">
            <a:extLst>
              <a:ext uri="{FF2B5EF4-FFF2-40B4-BE49-F238E27FC236}">
                <a16:creationId xmlns:a16="http://schemas.microsoft.com/office/drawing/2014/main" id="{F15B39F1-E64E-4F84-9870-F28F114BDE91}"/>
              </a:ext>
            </a:extLst>
          </p:cNvPr>
          <p:cNvSpPr/>
          <p:nvPr/>
        </p:nvSpPr>
        <p:spPr bwMode="auto">
          <a:xfrm>
            <a:off x="693752" y="3507475"/>
            <a:ext cx="2971800" cy="731520"/>
          </a:xfrm>
          <a:prstGeom prst="rect">
            <a:avLst/>
          </a:prstGeom>
          <a:solidFill>
            <a:schemeClr val="bg2"/>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rPr>
              <a:t>Notes</a:t>
            </a:r>
          </a:p>
        </p:txBody>
      </p:sp>
      <p:sp>
        <p:nvSpPr>
          <p:cNvPr id="25" name="Rectangle 24">
            <a:extLst>
              <a:ext uri="{FF2B5EF4-FFF2-40B4-BE49-F238E27FC236}">
                <a16:creationId xmlns:a16="http://schemas.microsoft.com/office/drawing/2014/main" id="{1043F6F3-AF7E-448D-A061-F557659C80F4}"/>
              </a:ext>
            </a:extLst>
          </p:cNvPr>
          <p:cNvSpPr/>
          <p:nvPr/>
        </p:nvSpPr>
        <p:spPr bwMode="auto">
          <a:xfrm>
            <a:off x="693752" y="4668548"/>
            <a:ext cx="7772399" cy="731520"/>
          </a:xfrm>
          <a:prstGeom prst="rect">
            <a:avLst/>
          </a:prstGeom>
          <a:solidFill>
            <a:schemeClr val="accent2">
              <a:lumMod val="50000"/>
              <a:alpha val="95000"/>
            </a:scheme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rPr>
              <a:t>Bonds</a:t>
            </a:r>
            <a:endParaRPr kumimoji="0" lang="en-US" sz="2000" b="0" i="0" u="none" strike="noStrike" cap="none" normalizeH="0" baseline="0" dirty="0">
              <a:ln>
                <a:noFill/>
              </a:ln>
              <a:solidFill>
                <a:schemeClr val="bg1"/>
              </a:solidFill>
              <a:effectLst/>
              <a:latin typeface="Times New Roman" pitchFamily="18" charset="0"/>
            </a:endParaRPr>
          </a:p>
        </p:txBody>
      </p:sp>
      <p:sp>
        <p:nvSpPr>
          <p:cNvPr id="9" name="TextBox 8">
            <a:extLst>
              <a:ext uri="{FF2B5EF4-FFF2-40B4-BE49-F238E27FC236}">
                <a16:creationId xmlns:a16="http://schemas.microsoft.com/office/drawing/2014/main" id="{642A79D7-1597-427C-90DE-0B8D64122475}"/>
              </a:ext>
            </a:extLst>
          </p:cNvPr>
          <p:cNvSpPr txBox="1"/>
          <p:nvPr/>
        </p:nvSpPr>
        <p:spPr>
          <a:xfrm>
            <a:off x="1469999" y="3077922"/>
            <a:ext cx="5619583" cy="338554"/>
          </a:xfrm>
          <a:prstGeom prst="rect">
            <a:avLst/>
          </a:prstGeom>
          <a:noFill/>
        </p:spPr>
        <p:txBody>
          <a:bodyPr wrap="square" rtlCol="0" anchor="ctr" anchorCtr="0">
            <a:spAutoFit/>
          </a:bodyPr>
          <a:lstStyle/>
          <a:p>
            <a:r>
              <a:rPr lang="en-US" sz="1600" dirty="0">
                <a:effectLst/>
              </a:rPr>
              <a:t>Up to 270 days and interest rate resets at maturity if not redeemed.</a:t>
            </a:r>
          </a:p>
        </p:txBody>
      </p:sp>
      <p:sp>
        <p:nvSpPr>
          <p:cNvPr id="26" name="TextBox 25">
            <a:extLst>
              <a:ext uri="{FF2B5EF4-FFF2-40B4-BE49-F238E27FC236}">
                <a16:creationId xmlns:a16="http://schemas.microsoft.com/office/drawing/2014/main" id="{45AB9430-CAD8-4083-B26C-380295A0BDB6}"/>
              </a:ext>
            </a:extLst>
          </p:cNvPr>
          <p:cNvSpPr txBox="1"/>
          <p:nvPr/>
        </p:nvSpPr>
        <p:spPr>
          <a:xfrm>
            <a:off x="1469999" y="4238178"/>
            <a:ext cx="3402494" cy="338554"/>
          </a:xfrm>
          <a:prstGeom prst="rect">
            <a:avLst/>
          </a:prstGeom>
          <a:noFill/>
        </p:spPr>
        <p:txBody>
          <a:bodyPr wrap="square" rtlCol="0" anchor="ctr" anchorCtr="0">
            <a:spAutoFit/>
          </a:bodyPr>
          <a:lstStyle/>
          <a:p>
            <a:r>
              <a:rPr lang="en-US" sz="1600" dirty="0">
                <a:effectLst/>
              </a:rPr>
              <a:t>Up to 5 years. Fixed or Variable Rate</a:t>
            </a:r>
          </a:p>
        </p:txBody>
      </p:sp>
      <p:sp>
        <p:nvSpPr>
          <p:cNvPr id="29" name="TextBox 28">
            <a:extLst>
              <a:ext uri="{FF2B5EF4-FFF2-40B4-BE49-F238E27FC236}">
                <a16:creationId xmlns:a16="http://schemas.microsoft.com/office/drawing/2014/main" id="{AA8B8482-ACAF-4446-B250-D06F9BB9781B}"/>
              </a:ext>
            </a:extLst>
          </p:cNvPr>
          <p:cNvSpPr txBox="1"/>
          <p:nvPr/>
        </p:nvSpPr>
        <p:spPr>
          <a:xfrm>
            <a:off x="890546" y="5348864"/>
            <a:ext cx="6114554" cy="369332"/>
          </a:xfrm>
          <a:prstGeom prst="rect">
            <a:avLst/>
          </a:prstGeom>
          <a:noFill/>
        </p:spPr>
        <p:txBody>
          <a:bodyPr wrap="square" rtlCol="0" anchor="ctr" anchorCtr="0">
            <a:spAutoFit/>
          </a:bodyPr>
          <a:lstStyle/>
          <a:p>
            <a:pPr algn="ctr"/>
            <a:r>
              <a:rPr lang="en-US" sz="1800" dirty="0">
                <a:effectLst/>
              </a:rPr>
              <a:t>5 – 30 years or more. Fixed or variable interest rate. </a:t>
            </a:r>
          </a:p>
        </p:txBody>
      </p:sp>
    </p:spTree>
    <p:extLst>
      <p:ext uri="{BB962C8B-B14F-4D97-AF65-F5344CB8AC3E}">
        <p14:creationId xmlns:p14="http://schemas.microsoft.com/office/powerpoint/2010/main" val="3892075409"/>
      </p:ext>
    </p:extLst>
  </p:cSld>
  <p:clrMapOvr>
    <a:masterClrMapping/>
  </p:clrMapOvr>
  <p:transition spd="med">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pPr marL="514350" indent="-514350">
              <a:defRPr/>
            </a:pPr>
            <a:r>
              <a:rPr lang="en-US" sz="3600">
                <a:latin typeface="Arial" charset="0"/>
                <a:cs typeface="Arial" charset="0"/>
              </a:rPr>
              <a:t>Not Voter Approved: Certificates of Obligation - LGC Ch. 271</a:t>
            </a:r>
          </a:p>
        </p:txBody>
      </p:sp>
      <p:sp>
        <p:nvSpPr>
          <p:cNvPr id="52227" name="Content Placeholder 5"/>
          <p:cNvSpPr>
            <a:spLocks noGrp="1"/>
          </p:cNvSpPr>
          <p:nvPr>
            <p:ph idx="1"/>
          </p:nvPr>
        </p:nvSpPr>
        <p:spPr>
          <a:xfrm>
            <a:off x="762000" y="1981200"/>
            <a:ext cx="8115300" cy="4419600"/>
          </a:xfrm>
        </p:spPr>
        <p:txBody>
          <a:bodyPr/>
          <a:lstStyle/>
          <a:p>
            <a:pPr marL="514350" indent="-514350">
              <a:spcBef>
                <a:spcPts val="0"/>
              </a:spcBef>
              <a:spcAft>
                <a:spcPts val="1200"/>
              </a:spcAft>
              <a:buClrTx/>
            </a:pPr>
            <a:endParaRPr lang="en-US" sz="2200" b="0" dirty="0">
              <a:latin typeface="Arial" charset="0"/>
              <a:cs typeface="Arial" charset="0"/>
            </a:endParaRPr>
          </a:p>
          <a:p>
            <a:pPr marL="514350" indent="-514350">
              <a:spcBef>
                <a:spcPts val="0"/>
              </a:spcBef>
              <a:spcAft>
                <a:spcPts val="1200"/>
              </a:spcAft>
              <a:buClrTx/>
            </a:pPr>
            <a:r>
              <a:rPr lang="en-US" sz="2200" b="0" dirty="0">
                <a:latin typeface="Arial" charset="0"/>
                <a:cs typeface="Arial" charset="0"/>
              </a:rPr>
              <a:t>Issued without voter approval</a:t>
            </a:r>
          </a:p>
          <a:p>
            <a:pPr marL="514350" indent="-514350">
              <a:spcBef>
                <a:spcPts val="0"/>
              </a:spcBef>
              <a:spcAft>
                <a:spcPts val="1200"/>
              </a:spcAft>
              <a:buClrTx/>
            </a:pPr>
            <a:r>
              <a:rPr lang="en-US" sz="2200" b="0" dirty="0">
                <a:latin typeface="Arial" charset="0"/>
                <a:cs typeface="Arial" charset="0"/>
              </a:rPr>
              <a:t>Used for the construction of public works</a:t>
            </a:r>
          </a:p>
          <a:p>
            <a:pPr marL="514350" indent="-514350">
              <a:spcBef>
                <a:spcPts val="0"/>
              </a:spcBef>
              <a:spcAft>
                <a:spcPts val="1200"/>
              </a:spcAft>
              <a:buClrTx/>
            </a:pPr>
            <a:r>
              <a:rPr lang="en-US" sz="2200" b="0" dirty="0">
                <a:latin typeface="Arial" charset="0"/>
                <a:cs typeface="Arial" charset="0"/>
              </a:rPr>
              <a:t>GO debt payable from ad valorem taxes</a:t>
            </a:r>
          </a:p>
          <a:p>
            <a:pPr marL="514350" indent="-514350">
              <a:spcBef>
                <a:spcPts val="0"/>
              </a:spcBef>
              <a:spcAft>
                <a:spcPts val="1200"/>
              </a:spcAft>
              <a:buClrTx/>
            </a:pPr>
            <a:r>
              <a:rPr lang="en-US" sz="2200" b="0" dirty="0">
                <a:latin typeface="Arial" charset="0"/>
                <a:cs typeface="Arial" charset="0"/>
              </a:rPr>
              <a:t>Issuers: cities, counties and some hospital districts </a:t>
            </a:r>
          </a:p>
          <a:p>
            <a:pPr marL="514350" indent="-514350">
              <a:spcBef>
                <a:spcPts val="0"/>
              </a:spcBef>
              <a:spcAft>
                <a:spcPts val="1200"/>
              </a:spcAft>
              <a:buClrTx/>
            </a:pPr>
            <a:r>
              <a:rPr lang="en-US" sz="2200" b="0" dirty="0">
                <a:latin typeface="Arial" charset="0"/>
                <a:cs typeface="Arial" charset="0"/>
              </a:rPr>
              <a:t>Maturity up to 40 years</a:t>
            </a:r>
          </a:p>
          <a:p>
            <a:pPr marL="514350" indent="-514350">
              <a:spcBef>
                <a:spcPts val="0"/>
              </a:spcBef>
              <a:spcAft>
                <a:spcPts val="1200"/>
              </a:spcAft>
              <a:buClrTx/>
            </a:pPr>
            <a:r>
              <a:rPr lang="en-US" sz="2200" b="0" dirty="0">
                <a:latin typeface="Arial" charset="0"/>
                <a:cs typeface="Arial" charset="0"/>
              </a:rPr>
              <a:t>Petition by 5% of the voters requires a voter referendum</a:t>
            </a:r>
          </a:p>
          <a:p>
            <a:pPr marL="514350" indent="-514350">
              <a:spcBef>
                <a:spcPts val="0"/>
              </a:spcBef>
              <a:spcAft>
                <a:spcPts val="1200"/>
              </a:spcAft>
              <a:buClrTx/>
            </a:pPr>
            <a:r>
              <a:rPr lang="en-US" sz="2200" b="0" dirty="0">
                <a:latin typeface="Arial" charset="0"/>
                <a:cs typeface="Arial" charset="0"/>
              </a:rPr>
              <a:t>HB 1378 (84</a:t>
            </a:r>
            <a:r>
              <a:rPr lang="en-US" sz="2200" b="0" baseline="30000" dirty="0">
                <a:latin typeface="Arial" charset="0"/>
                <a:cs typeface="Arial" charset="0"/>
              </a:rPr>
              <a:t>th</a:t>
            </a:r>
            <a:r>
              <a:rPr lang="en-US" sz="2200" b="0" dirty="0">
                <a:latin typeface="Arial" charset="0"/>
                <a:cs typeface="Arial" charset="0"/>
              </a:rPr>
              <a:t> Leg) and HB 477 (86</a:t>
            </a:r>
            <a:r>
              <a:rPr lang="en-US" sz="2200" b="0" baseline="30000" dirty="0">
                <a:latin typeface="Arial" charset="0"/>
                <a:cs typeface="Arial" charset="0"/>
              </a:rPr>
              <a:t>th</a:t>
            </a:r>
            <a:r>
              <a:rPr lang="en-US" sz="2200" b="0" dirty="0">
                <a:latin typeface="Arial" charset="0"/>
                <a:cs typeface="Arial" charset="0"/>
              </a:rPr>
              <a:t> Leg) amends LGC Ch. 271. </a:t>
            </a:r>
          </a:p>
          <a:p>
            <a:pPr marL="514350" indent="-514350">
              <a:buFontTx/>
              <a:buNone/>
            </a:pPr>
            <a:endParaRPr lang="en-US" b="0" dirty="0"/>
          </a:p>
        </p:txBody>
      </p:sp>
      <p:sp>
        <p:nvSpPr>
          <p:cNvPr id="52228" name="Slide Number Placeholder 3"/>
          <p:cNvSpPr>
            <a:spLocks noGrp="1"/>
          </p:cNvSpPr>
          <p:nvPr>
            <p:ph type="sldNum" sz="quarter" idx="10"/>
          </p:nvPr>
        </p:nvSpPr>
        <p:spPr>
          <a:noFill/>
        </p:spPr>
        <p:txBody>
          <a:bodyPr/>
          <a:lstStyle/>
          <a:p>
            <a:fld id="{B275BA77-5B1E-44D8-8481-9E5F0A865201}" type="slidenum">
              <a:rPr lang="en-US" smtClean="0"/>
              <a:pPr/>
              <a:t>60</a:t>
            </a:fld>
            <a:endParaRPr lang="en-US"/>
          </a:p>
        </p:txBody>
      </p:sp>
    </p:spTree>
  </p:cSld>
  <p:clrMapOvr>
    <a:masterClrMapping/>
  </p:clrMapOvr>
  <p:transition spd="med">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153400" cy="1143000"/>
          </a:xfrm>
        </p:spPr>
        <p:txBody>
          <a:bodyPr/>
          <a:lstStyle/>
          <a:p>
            <a:r>
              <a:rPr lang="en-US" sz="3400">
                <a:latin typeface="Arial" panose="020B0604020202020204" pitchFamily="34" charset="0"/>
                <a:cs typeface="Arial" panose="020B0604020202020204" pitchFamily="34" charset="0"/>
              </a:rPr>
              <a:t>Certificate of Obligation Debt Issuance</a:t>
            </a:r>
            <a:br>
              <a:rPr lang="en-US">
                <a:latin typeface="Arial" panose="020B0604020202020204" pitchFamily="34" charset="0"/>
                <a:cs typeface="Arial" panose="020B0604020202020204" pitchFamily="34" charset="0"/>
              </a:rPr>
            </a:br>
            <a:r>
              <a:rPr lang="en-US" sz="200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61</a:t>
            </a:fld>
            <a:endParaRPr lang="en-US"/>
          </a:p>
        </p:txBody>
      </p:sp>
      <p:sp>
        <p:nvSpPr>
          <p:cNvPr id="5" name="Content Placeholder 4">
            <a:extLst>
              <a:ext uri="{FF2B5EF4-FFF2-40B4-BE49-F238E27FC236}">
                <a16:creationId xmlns:a16="http://schemas.microsoft.com/office/drawing/2014/main" id="{90BD8909-4246-4E68-84FC-D6F034911ABB}"/>
              </a:ext>
            </a:extLst>
          </p:cNvPr>
          <p:cNvSpPr>
            <a:spLocks noGrp="1"/>
          </p:cNvSpPr>
          <p:nvPr>
            <p:ph idx="1"/>
          </p:nvPr>
        </p:nvSpPr>
        <p:spPr>
          <a:xfrm>
            <a:off x="2209800" y="2209800"/>
            <a:ext cx="4114800" cy="3429000"/>
          </a:xfrm>
        </p:spPr>
        <p:txBody>
          <a:bodyPr/>
          <a:lstStyle/>
          <a:p>
            <a:endParaRPr lang="en-US"/>
          </a:p>
        </p:txBody>
      </p:sp>
      <p:pic>
        <p:nvPicPr>
          <p:cNvPr id="8" name="Picture 7">
            <a:extLst>
              <a:ext uri="{FF2B5EF4-FFF2-40B4-BE49-F238E27FC236}">
                <a16:creationId xmlns:a16="http://schemas.microsoft.com/office/drawing/2014/main" id="{C0079B9A-4374-4AF0-9438-9C94BA4B5E8A}"/>
              </a:ext>
            </a:extLst>
          </p:cNvPr>
          <p:cNvPicPr>
            <a:picLocks noChangeAspect="1"/>
          </p:cNvPicPr>
          <p:nvPr/>
        </p:nvPicPr>
        <p:blipFill>
          <a:blip r:embed="rId2"/>
          <a:stretch>
            <a:fillRect/>
          </a:stretch>
        </p:blipFill>
        <p:spPr>
          <a:xfrm>
            <a:off x="605901" y="1895663"/>
            <a:ext cx="7794946" cy="4328782"/>
          </a:xfrm>
          <a:prstGeom prst="rect">
            <a:avLst/>
          </a:prstGeom>
        </p:spPr>
      </p:pic>
      <p:graphicFrame>
        <p:nvGraphicFramePr>
          <p:cNvPr id="3" name="Chart 2">
            <a:extLst>
              <a:ext uri="{FF2B5EF4-FFF2-40B4-BE49-F238E27FC236}">
                <a16:creationId xmlns:a16="http://schemas.microsoft.com/office/drawing/2014/main" id="{7C1E8DF7-B3EB-4804-8320-1F5F8CEE37D1}"/>
              </a:ext>
            </a:extLst>
          </p:cNvPr>
          <p:cNvGraphicFramePr>
            <a:graphicFrameLocks/>
          </p:cNvGraphicFramePr>
          <p:nvPr>
            <p:extLst>
              <p:ext uri="{D42A27DB-BD31-4B8C-83A1-F6EECF244321}">
                <p14:modId xmlns:p14="http://schemas.microsoft.com/office/powerpoint/2010/main" val="2212409616"/>
              </p:ext>
            </p:extLst>
          </p:nvPr>
        </p:nvGraphicFramePr>
        <p:xfrm>
          <a:off x="605901" y="1895663"/>
          <a:ext cx="7794946" cy="43287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84971595"/>
      </p:ext>
    </p:extLst>
  </p:cSld>
  <p:clrMapOvr>
    <a:masterClrMapping/>
  </p:clrMapOvr>
  <p:transition spd="med">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r>
              <a:rPr lang="en-US" sz="3200">
                <a:latin typeface="Arial" panose="020B0604020202020204" pitchFamily="34" charset="0"/>
                <a:cs typeface="Arial" panose="020B0604020202020204" pitchFamily="34" charset="0"/>
              </a:rPr>
              <a:t>Certificate of Obligation Debt Outstanding</a:t>
            </a:r>
            <a:br>
              <a:rPr lang="en-US"/>
            </a:br>
            <a:r>
              <a:rPr lang="en-US" sz="200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62</a:t>
            </a:fld>
            <a:endParaRPr lang="en-US"/>
          </a:p>
        </p:txBody>
      </p:sp>
      <p:graphicFrame>
        <p:nvGraphicFramePr>
          <p:cNvPr id="3" name="Chart 2">
            <a:extLst>
              <a:ext uri="{FF2B5EF4-FFF2-40B4-BE49-F238E27FC236}">
                <a16:creationId xmlns:a16="http://schemas.microsoft.com/office/drawing/2014/main" id="{57BE3094-12DC-48A3-9253-7F65B4EB2F8D}"/>
              </a:ext>
            </a:extLst>
          </p:cNvPr>
          <p:cNvGraphicFramePr>
            <a:graphicFrameLocks/>
          </p:cNvGraphicFramePr>
          <p:nvPr>
            <p:extLst>
              <p:ext uri="{D42A27DB-BD31-4B8C-83A1-F6EECF244321}">
                <p14:modId xmlns:p14="http://schemas.microsoft.com/office/powerpoint/2010/main" val="2402245872"/>
              </p:ext>
            </p:extLst>
          </p:nvPr>
        </p:nvGraphicFramePr>
        <p:xfrm>
          <a:off x="228600" y="1909605"/>
          <a:ext cx="8802649" cy="42625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5106094"/>
      </p:ext>
    </p:extLst>
  </p:cSld>
  <p:clrMapOvr>
    <a:masterClrMapping/>
  </p:clrMapOvr>
  <p:transition spd="med">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524000"/>
          </a:xfrm>
        </p:spPr>
        <p:txBody>
          <a:bodyPr/>
          <a:lstStyle/>
          <a:p>
            <a:pPr marL="514350" indent="-514350">
              <a:defRPr/>
            </a:pPr>
            <a:r>
              <a:rPr lang="en-US" sz="3600">
                <a:latin typeface="Arial" charset="0"/>
                <a:cs typeface="Arial" charset="0"/>
              </a:rPr>
              <a:t>Not Voter Approved: Tax Notes and Other Bonds</a:t>
            </a:r>
          </a:p>
        </p:txBody>
      </p:sp>
      <p:sp>
        <p:nvSpPr>
          <p:cNvPr id="53251" name="Content Placeholder 5"/>
          <p:cNvSpPr>
            <a:spLocks noGrp="1"/>
          </p:cNvSpPr>
          <p:nvPr>
            <p:ph idx="1"/>
          </p:nvPr>
        </p:nvSpPr>
        <p:spPr>
          <a:xfrm>
            <a:off x="762000" y="1981200"/>
            <a:ext cx="7772400" cy="4114800"/>
          </a:xfrm>
        </p:spPr>
        <p:txBody>
          <a:bodyPr/>
          <a:lstStyle/>
          <a:p>
            <a:pPr marL="514350" indent="-514350">
              <a:buFontTx/>
              <a:buNone/>
            </a:pPr>
            <a:r>
              <a:rPr lang="en-US" sz="2400">
                <a:latin typeface="Arial" charset="0"/>
                <a:cs typeface="Arial" charset="0"/>
              </a:rPr>
              <a:t>Tax Notes – </a:t>
            </a:r>
            <a:r>
              <a:rPr lang="en-US" sz="2400" b="0">
                <a:latin typeface="Arial" charset="0"/>
                <a:cs typeface="Arial" charset="0"/>
              </a:rPr>
              <a:t>TGC Ch. 1431</a:t>
            </a:r>
          </a:p>
          <a:p>
            <a:pPr marL="514350" indent="-514350">
              <a:buClrTx/>
            </a:pPr>
            <a:r>
              <a:rPr lang="en-US" sz="2400" b="0">
                <a:latin typeface="Arial" charset="0"/>
                <a:cs typeface="Arial" charset="0"/>
              </a:rPr>
              <a:t>No opportunity for voter petition</a:t>
            </a:r>
          </a:p>
          <a:p>
            <a:pPr marL="514350" indent="-514350">
              <a:buClrTx/>
            </a:pPr>
            <a:r>
              <a:rPr lang="en-US" sz="2400" b="0">
                <a:latin typeface="Arial" charset="0"/>
                <a:cs typeface="Arial" charset="0"/>
              </a:rPr>
              <a:t>Maturity up to 7 years</a:t>
            </a:r>
          </a:p>
          <a:p>
            <a:pPr marL="514350" indent="-514350">
              <a:buClrTx/>
            </a:pPr>
            <a:r>
              <a:rPr lang="en-US" sz="2400" b="0">
                <a:latin typeface="Arial" charset="0"/>
                <a:cs typeface="Arial" charset="0"/>
              </a:rPr>
              <a:t>Used for the construction of public works</a:t>
            </a:r>
          </a:p>
          <a:p>
            <a:pPr marL="514350" indent="-514350"/>
            <a:endParaRPr lang="en-US" sz="2400" b="0">
              <a:latin typeface="Arial" charset="0"/>
              <a:cs typeface="Arial" charset="0"/>
            </a:endParaRPr>
          </a:p>
          <a:p>
            <a:pPr marL="514350" indent="-514350">
              <a:buFontTx/>
              <a:buNone/>
            </a:pPr>
            <a:r>
              <a:rPr lang="en-US" sz="2400">
                <a:latin typeface="Arial" charset="0"/>
                <a:cs typeface="Arial" charset="0"/>
              </a:rPr>
              <a:t>Other types of bonding authority:</a:t>
            </a:r>
          </a:p>
          <a:p>
            <a:pPr marL="514350" indent="-514350">
              <a:buClrTx/>
            </a:pPr>
            <a:r>
              <a:rPr lang="en-US" sz="2400" b="0">
                <a:latin typeface="Arial" charset="0"/>
                <a:cs typeface="Arial" charset="0"/>
              </a:rPr>
              <a:t>Time Warrants – TEC Ch. 45.103 </a:t>
            </a:r>
          </a:p>
          <a:p>
            <a:pPr marL="400050" lvl="1" indent="0">
              <a:buClrTx/>
              <a:buNone/>
            </a:pPr>
            <a:r>
              <a:rPr lang="en-US" sz="2000" b="0">
                <a:latin typeface="Arial" charset="0"/>
                <a:cs typeface="Arial" charset="0"/>
              </a:rPr>
              <a:t>	Issued mainly by school districts </a:t>
            </a:r>
          </a:p>
          <a:p>
            <a:pPr marL="514350" indent="-514350"/>
            <a:endParaRPr lang="en-US" sz="2000" b="0"/>
          </a:p>
          <a:p>
            <a:pPr marL="514350" indent="-514350"/>
            <a:endParaRPr lang="en-US" sz="2000" b="0"/>
          </a:p>
          <a:p>
            <a:pPr marL="514350" indent="-514350"/>
            <a:endParaRPr lang="en-US" sz="2000" b="0"/>
          </a:p>
          <a:p>
            <a:pPr marL="514350" indent="-514350"/>
            <a:endParaRPr lang="en-US" sz="2000" b="0"/>
          </a:p>
          <a:p>
            <a:pPr marL="514350" indent="-514350"/>
            <a:endParaRPr lang="en-US" sz="2000" b="0"/>
          </a:p>
          <a:p>
            <a:pPr marL="514350" indent="-514350"/>
            <a:endParaRPr lang="en-US" sz="2000" b="0"/>
          </a:p>
          <a:p>
            <a:pPr marL="514350" indent="-514350"/>
            <a:endParaRPr lang="en-US" sz="2000" b="0"/>
          </a:p>
          <a:p>
            <a:pPr marL="514350" indent="-514350">
              <a:buFontTx/>
              <a:buNone/>
            </a:pPr>
            <a:endParaRPr lang="en-US" b="0"/>
          </a:p>
        </p:txBody>
      </p:sp>
      <p:sp>
        <p:nvSpPr>
          <p:cNvPr id="53252" name="Slide Number Placeholder 3"/>
          <p:cNvSpPr>
            <a:spLocks noGrp="1"/>
          </p:cNvSpPr>
          <p:nvPr>
            <p:ph type="sldNum" sz="quarter" idx="10"/>
          </p:nvPr>
        </p:nvSpPr>
        <p:spPr>
          <a:noFill/>
        </p:spPr>
        <p:txBody>
          <a:bodyPr/>
          <a:lstStyle/>
          <a:p>
            <a:fld id="{FA8EB2C2-4F95-43FF-A306-73D407726B43}" type="slidenum">
              <a:rPr lang="en-US" smtClean="0"/>
              <a:pPr/>
              <a:t>63</a:t>
            </a:fld>
            <a:endParaRPr lang="en-US"/>
          </a:p>
        </p:txBody>
      </p:sp>
    </p:spTree>
  </p:cSld>
  <p:clrMapOvr>
    <a:masterClrMapping/>
  </p:clrMapOvr>
  <p:transition spd="med">
    <p:cu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Repayment Structures</a:t>
            </a:r>
          </a:p>
        </p:txBody>
      </p:sp>
      <p:sp>
        <p:nvSpPr>
          <p:cNvPr id="54275" name="Content Placeholder 5"/>
          <p:cNvSpPr>
            <a:spLocks noGrp="1"/>
          </p:cNvSpPr>
          <p:nvPr>
            <p:ph idx="1"/>
          </p:nvPr>
        </p:nvSpPr>
        <p:spPr>
          <a:xfrm>
            <a:off x="762000" y="1981200"/>
            <a:ext cx="7772400" cy="4114800"/>
          </a:xfrm>
        </p:spPr>
        <p:txBody>
          <a:bodyPr/>
          <a:lstStyle/>
          <a:p>
            <a:pPr marL="0" indent="0">
              <a:spcBef>
                <a:spcPts val="0"/>
              </a:spcBef>
              <a:spcAft>
                <a:spcPts val="1200"/>
              </a:spcAft>
              <a:buFontTx/>
              <a:buNone/>
              <a:defRPr/>
            </a:pPr>
            <a:r>
              <a:rPr lang="en-US" sz="2400">
                <a:latin typeface="Arial" pitchFamily="34" charset="0"/>
                <a:cs typeface="Arial" pitchFamily="34" charset="0"/>
              </a:rPr>
              <a:t>Current Interest Bonds - CIBs</a:t>
            </a:r>
          </a:p>
          <a:p>
            <a:pPr marL="457200" indent="-400050">
              <a:spcBef>
                <a:spcPts val="0"/>
              </a:spcBef>
              <a:buClrTx/>
              <a:defRPr/>
            </a:pPr>
            <a:r>
              <a:rPr lang="en-US" sz="2400" b="0">
                <a:latin typeface="Arial" pitchFamily="34" charset="0"/>
                <a:cs typeface="Arial" pitchFamily="34" charset="0"/>
              </a:rPr>
              <a:t>Most commonly used debt structure</a:t>
            </a:r>
          </a:p>
          <a:p>
            <a:pPr marL="457200" indent="-400050">
              <a:spcBef>
                <a:spcPts val="0"/>
              </a:spcBef>
              <a:buClrTx/>
              <a:defRPr/>
            </a:pPr>
            <a:r>
              <a:rPr lang="en-US" sz="2400" b="0">
                <a:latin typeface="Arial" pitchFamily="34" charset="0"/>
                <a:cs typeface="Arial" pitchFamily="34" charset="0"/>
              </a:rPr>
              <a:t>Interest paid on a periodic basis</a:t>
            </a:r>
          </a:p>
          <a:p>
            <a:pPr marL="0" indent="0">
              <a:spcBef>
                <a:spcPts val="0"/>
              </a:spcBef>
              <a:spcAft>
                <a:spcPts val="0"/>
              </a:spcAft>
              <a:buFontTx/>
              <a:buNone/>
              <a:defRPr/>
            </a:pPr>
            <a:endParaRPr lang="en-US" sz="2000">
              <a:latin typeface="Arial" pitchFamily="34" charset="0"/>
              <a:cs typeface="Arial" pitchFamily="34" charset="0"/>
            </a:endParaRPr>
          </a:p>
          <a:p>
            <a:pPr marL="0" indent="0">
              <a:spcBef>
                <a:spcPts val="0"/>
              </a:spcBef>
              <a:spcAft>
                <a:spcPts val="1200"/>
              </a:spcAft>
              <a:buFontTx/>
              <a:buNone/>
              <a:defRPr/>
            </a:pPr>
            <a:r>
              <a:rPr lang="en-US" sz="2400">
                <a:latin typeface="Arial" pitchFamily="34" charset="0"/>
                <a:cs typeface="Arial" pitchFamily="34" charset="0"/>
              </a:rPr>
              <a:t>Capital Appreciation Bonds - CABs</a:t>
            </a:r>
          </a:p>
          <a:p>
            <a:pPr marL="457200" indent="-457200">
              <a:spcBef>
                <a:spcPts val="0"/>
              </a:spcBef>
              <a:spcAft>
                <a:spcPts val="0"/>
              </a:spcAft>
              <a:buClrTx/>
              <a:defRPr/>
            </a:pPr>
            <a:r>
              <a:rPr lang="en-US" sz="2400" b="0">
                <a:latin typeface="Arial" pitchFamily="34" charset="0"/>
                <a:cs typeface="Arial" pitchFamily="34" charset="0"/>
              </a:rPr>
              <a:t>Sold at a discount</a:t>
            </a:r>
          </a:p>
          <a:p>
            <a:pPr marL="457200" indent="-457200">
              <a:spcBef>
                <a:spcPts val="0"/>
              </a:spcBef>
              <a:spcAft>
                <a:spcPts val="0"/>
              </a:spcAft>
              <a:buClrTx/>
              <a:defRPr/>
            </a:pPr>
            <a:r>
              <a:rPr lang="en-US" sz="2400" b="0">
                <a:latin typeface="Arial" pitchFamily="34" charset="0"/>
                <a:cs typeface="Arial" pitchFamily="34" charset="0"/>
              </a:rPr>
              <a:t>No current interest payment</a:t>
            </a:r>
          </a:p>
          <a:p>
            <a:pPr marL="457200" indent="-457200">
              <a:spcBef>
                <a:spcPts val="0"/>
              </a:spcBef>
              <a:spcAft>
                <a:spcPts val="0"/>
              </a:spcAft>
              <a:buClrTx/>
              <a:defRPr/>
            </a:pPr>
            <a:r>
              <a:rPr lang="en-US" sz="2400" b="0">
                <a:latin typeface="Arial" pitchFamily="34" charset="0"/>
                <a:cs typeface="Arial" pitchFamily="34" charset="0"/>
              </a:rPr>
              <a:t>At maturity investor receives both principal and interest </a:t>
            </a:r>
          </a:p>
          <a:p>
            <a:pPr marL="457200" indent="-457200">
              <a:spcBef>
                <a:spcPts val="0"/>
              </a:spcBef>
              <a:spcAft>
                <a:spcPts val="0"/>
              </a:spcAft>
              <a:buClrTx/>
              <a:defRPr/>
            </a:pPr>
            <a:r>
              <a:rPr lang="en-US" sz="2400" b="0">
                <a:latin typeface="Arial" pitchFamily="34" charset="0"/>
                <a:cs typeface="Arial" pitchFamily="34" charset="0"/>
              </a:rPr>
              <a:t>Interest compounds on interest </a:t>
            </a:r>
          </a:p>
          <a:p>
            <a:pPr marL="457200" indent="-457200">
              <a:spcBef>
                <a:spcPts val="0"/>
              </a:spcBef>
              <a:spcAft>
                <a:spcPts val="0"/>
              </a:spcAft>
              <a:buClrTx/>
              <a:defRPr/>
            </a:pPr>
            <a:r>
              <a:rPr lang="en-US" sz="2400" b="0">
                <a:latin typeface="Arial" pitchFamily="34" charset="0"/>
                <a:cs typeface="Arial" pitchFamily="34" charset="0"/>
              </a:rPr>
              <a:t>Largely utilized by ISDs to preserve debt capacity</a:t>
            </a:r>
          </a:p>
          <a:p>
            <a:pPr marL="457200" indent="-457200">
              <a:spcBef>
                <a:spcPts val="0"/>
              </a:spcBef>
              <a:spcAft>
                <a:spcPts val="0"/>
              </a:spcAft>
              <a:buClrTx/>
              <a:defRPr/>
            </a:pPr>
            <a:endParaRPr lang="en-US" sz="2000" b="0">
              <a:latin typeface="Arial" pitchFamily="34" charset="0"/>
              <a:cs typeface="Arial" pitchFamily="34" charset="0"/>
            </a:endParaRPr>
          </a:p>
          <a:p>
            <a:pPr marL="0" indent="0">
              <a:spcBef>
                <a:spcPts val="0"/>
              </a:spcBef>
              <a:defRPr/>
            </a:pPr>
            <a:endParaRPr lang="en-US" sz="2000" b="0">
              <a:latin typeface="Arial" pitchFamily="34" charset="0"/>
              <a:cs typeface="Arial" pitchFamily="34" charset="0"/>
            </a:endParaRPr>
          </a:p>
          <a:p>
            <a:pPr marL="514350" indent="-514350">
              <a:buFontTx/>
              <a:buNone/>
              <a:defRPr/>
            </a:pPr>
            <a:endParaRPr lang="en-US" b="0"/>
          </a:p>
        </p:txBody>
      </p:sp>
      <p:sp>
        <p:nvSpPr>
          <p:cNvPr id="54276" name="Slide Number Placeholder 3"/>
          <p:cNvSpPr>
            <a:spLocks noGrp="1"/>
          </p:cNvSpPr>
          <p:nvPr>
            <p:ph type="sldNum" sz="quarter" idx="10"/>
          </p:nvPr>
        </p:nvSpPr>
        <p:spPr>
          <a:noFill/>
        </p:spPr>
        <p:txBody>
          <a:bodyPr/>
          <a:lstStyle/>
          <a:p>
            <a:fld id="{224F1F6C-4B28-4FCF-B04E-1790A486600E}" type="slidenum">
              <a:rPr lang="en-US" smtClean="0"/>
              <a:pPr/>
              <a:t>64</a:t>
            </a:fld>
            <a:endParaRPr lang="en-US"/>
          </a:p>
        </p:txBody>
      </p:sp>
    </p:spTree>
  </p:cSld>
  <p:clrMapOvr>
    <a:masterClrMapping/>
  </p:clrMapOvr>
  <p:transition spd="med">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Characteristics of CABs</a:t>
            </a:r>
          </a:p>
        </p:txBody>
      </p:sp>
      <p:sp>
        <p:nvSpPr>
          <p:cNvPr id="3" name="Content Placeholder 2"/>
          <p:cNvSpPr>
            <a:spLocks noGrp="1"/>
          </p:cNvSpPr>
          <p:nvPr>
            <p:ph idx="1"/>
          </p:nvPr>
        </p:nvSpPr>
        <p:spPr>
          <a:xfrm>
            <a:off x="685800" y="1752600"/>
            <a:ext cx="7772400" cy="4572000"/>
          </a:xfrm>
        </p:spPr>
        <p:txBody>
          <a:bodyPr/>
          <a:lstStyle/>
          <a:p>
            <a:pPr>
              <a:buClrTx/>
              <a:buNone/>
            </a:pPr>
            <a:r>
              <a:rPr lang="en-US" sz="2400" b="0">
                <a:latin typeface="Arial" pitchFamily="34" charset="0"/>
                <a:cs typeface="Arial" pitchFamily="34" charset="0"/>
              </a:rPr>
              <a:t>CABs are issued to: </a:t>
            </a:r>
          </a:p>
          <a:p>
            <a:pPr marL="1314450" lvl="2" indent="-457200">
              <a:buClrTx/>
              <a:buFont typeface="Arial" pitchFamily="34" charset="0"/>
              <a:buChar char="•"/>
            </a:pPr>
            <a:r>
              <a:rPr lang="en-US" sz="2000" b="0">
                <a:latin typeface="Arial" pitchFamily="34" charset="0"/>
                <a:cs typeface="Arial" pitchFamily="34" charset="0"/>
              </a:rPr>
              <a:t>Preserve debt limits – reduced par</a:t>
            </a:r>
          </a:p>
          <a:p>
            <a:pPr marL="1314450" lvl="2" indent="-457200">
              <a:buClrTx/>
              <a:buFont typeface="Arial" pitchFamily="34" charset="0"/>
              <a:buChar char="•"/>
            </a:pPr>
            <a:r>
              <a:rPr lang="en-US" sz="2000" b="0">
                <a:latin typeface="Arial" pitchFamily="34" charset="0"/>
                <a:cs typeface="Arial" pitchFamily="34" charset="0"/>
              </a:rPr>
              <a:t>Help local governments reach tax-rate targets</a:t>
            </a:r>
          </a:p>
          <a:p>
            <a:pPr marL="1314450" lvl="2" indent="-457200">
              <a:buClrTx/>
              <a:buFont typeface="Arial" pitchFamily="34" charset="0"/>
              <a:buChar char="•"/>
            </a:pPr>
            <a:r>
              <a:rPr lang="en-US" sz="2000" b="0">
                <a:latin typeface="Arial" pitchFamily="34" charset="0"/>
                <a:cs typeface="Arial" pitchFamily="34" charset="0"/>
              </a:rPr>
              <a:t>Become more expensive as maturity lengthens due to compounding</a:t>
            </a:r>
          </a:p>
          <a:p>
            <a:pPr marL="1314450" lvl="2" indent="-457200">
              <a:buClrTx/>
              <a:buFont typeface="Arial" pitchFamily="34" charset="0"/>
              <a:buChar char="•"/>
            </a:pPr>
            <a:endParaRPr lang="en-US" sz="800" b="0">
              <a:latin typeface="Arial" pitchFamily="34" charset="0"/>
              <a:cs typeface="Arial" pitchFamily="34" charset="0"/>
            </a:endParaRPr>
          </a:p>
          <a:p>
            <a:pPr marL="0" lvl="1" indent="0">
              <a:buClrTx/>
              <a:buNone/>
            </a:pPr>
            <a:r>
              <a:rPr lang="en-US" sz="2400" b="0" i="1">
                <a:latin typeface="Arial" pitchFamily="34" charset="0"/>
                <a:cs typeface="Arial" pitchFamily="34" charset="0"/>
              </a:rPr>
              <a:t>Premium</a:t>
            </a:r>
            <a:r>
              <a:rPr lang="en-US" sz="2400" b="0">
                <a:latin typeface="Arial" pitchFamily="34" charset="0"/>
                <a:cs typeface="Arial" pitchFamily="34" charset="0"/>
              </a:rPr>
              <a:t> CABs (PCABs) are CABs sold with a premium</a:t>
            </a:r>
          </a:p>
          <a:p>
            <a:pPr marL="1200150" lvl="3" indent="-342900">
              <a:buClrTx/>
              <a:buFont typeface="Arial" pitchFamily="34" charset="0"/>
              <a:buChar char="•"/>
            </a:pPr>
            <a:r>
              <a:rPr lang="en-US" b="0">
                <a:latin typeface="Arial" pitchFamily="34" charset="0"/>
                <a:cs typeface="Arial" pitchFamily="34" charset="0"/>
              </a:rPr>
              <a:t>raise additional proceeds and still preserve par limits</a:t>
            </a:r>
          </a:p>
          <a:p>
            <a:pPr marL="1200150" lvl="3" indent="-342900">
              <a:buClrTx/>
              <a:buFont typeface="Arial" pitchFamily="34" charset="0"/>
              <a:buChar char="•"/>
            </a:pPr>
            <a:r>
              <a:rPr lang="en-US" b="0">
                <a:latin typeface="Arial" pitchFamily="34" charset="0"/>
                <a:cs typeface="Arial" pitchFamily="34" charset="0"/>
              </a:rPr>
              <a:t>local governments issue more PCABs than non-premium CABs </a:t>
            </a:r>
          </a:p>
          <a:p>
            <a:pPr marL="1200150" lvl="3" indent="-342900">
              <a:buClrTx/>
              <a:buFont typeface="Arial" pitchFamily="34" charset="0"/>
              <a:buChar char="•"/>
            </a:pPr>
            <a:endParaRPr lang="en-US" sz="800" b="0">
              <a:latin typeface="Arial" pitchFamily="34" charset="0"/>
              <a:cs typeface="Arial" pitchFamily="34" charset="0"/>
            </a:endParaRPr>
          </a:p>
          <a:p>
            <a:pPr>
              <a:buClrTx/>
              <a:buNone/>
            </a:pPr>
            <a:r>
              <a:rPr lang="en-US" sz="2400" b="0">
                <a:latin typeface="Arial" pitchFamily="34" charset="0"/>
                <a:cs typeface="Arial" pitchFamily="34" charset="0"/>
              </a:rPr>
              <a:t> HB 114 (84</a:t>
            </a:r>
            <a:r>
              <a:rPr lang="en-US" sz="2400" b="0" baseline="30000">
                <a:latin typeface="Arial" pitchFamily="34" charset="0"/>
                <a:cs typeface="Arial" pitchFamily="34" charset="0"/>
              </a:rPr>
              <a:t>th</a:t>
            </a:r>
            <a:r>
              <a:rPr lang="en-US" sz="2400" b="0">
                <a:latin typeface="Arial" pitchFamily="34" charset="0"/>
                <a:cs typeface="Arial" pitchFamily="34" charset="0"/>
              </a:rPr>
              <a:t> Legislature) and SB 295 (85</a:t>
            </a:r>
            <a:r>
              <a:rPr lang="en-US" sz="2400" b="0" baseline="30000">
                <a:latin typeface="Arial" pitchFamily="34" charset="0"/>
                <a:cs typeface="Arial" pitchFamily="34" charset="0"/>
              </a:rPr>
              <a:t>th</a:t>
            </a:r>
            <a:r>
              <a:rPr lang="en-US" sz="2400" b="0">
                <a:latin typeface="Arial" pitchFamily="34" charset="0"/>
                <a:cs typeface="Arial" pitchFamily="34" charset="0"/>
              </a:rPr>
              <a:t> Legislature)</a:t>
            </a:r>
          </a:p>
          <a:p>
            <a:pPr>
              <a:buClrTx/>
              <a:buNone/>
            </a:pPr>
            <a:r>
              <a:rPr lang="en-US" sz="2400" b="0">
                <a:latin typeface="Arial" pitchFamily="34" charset="0"/>
                <a:cs typeface="Arial" pitchFamily="34" charset="0"/>
              </a:rPr>
              <a:t> amends TGC Ch. 1201.0245</a:t>
            </a:r>
          </a:p>
          <a:p>
            <a:pPr>
              <a:buClrTx/>
              <a:buNone/>
            </a:pPr>
            <a:r>
              <a:rPr lang="en-US" sz="2400" b="0">
                <a:latin typeface="Arial" pitchFamily="34" charset="0"/>
                <a:cs typeface="Arial" pitchFamily="34" charset="0"/>
              </a:rPr>
              <a:t> </a:t>
            </a:r>
          </a:p>
          <a:p>
            <a:pPr lvl="1">
              <a:buNone/>
            </a:pPr>
            <a:endParaRPr lang="en-US" sz="2400" b="0">
              <a:latin typeface="Arial" pitchFamily="34" charset="0"/>
              <a:cs typeface="Arial" pitchFamily="34" charset="0"/>
            </a:endParaRPr>
          </a:p>
          <a:p>
            <a:pPr>
              <a:buNone/>
            </a:pPr>
            <a:endParaRPr lang="en-US" sz="2000">
              <a:latin typeface="Arial" pitchFamily="34" charset="0"/>
              <a:cs typeface="Arial" pitchFamily="34" charset="0"/>
            </a:endParaRPr>
          </a:p>
          <a:p>
            <a:pPr lvl="1">
              <a:buNone/>
            </a:pPr>
            <a:endParaRPr lang="en-US" sz="1600">
              <a:latin typeface="Arial" pitchFamily="34" charset="0"/>
              <a:cs typeface="Arial" pitchFamily="34" charset="0"/>
            </a:endParaRPr>
          </a:p>
          <a:p>
            <a:pPr lvl="1">
              <a:buNone/>
            </a:pPr>
            <a:endParaRPr lang="en-US" sz="1600">
              <a:latin typeface="Arial" pitchFamily="34" charset="0"/>
              <a:cs typeface="Arial" pitchFamily="34" charset="0"/>
            </a:endParaRPr>
          </a:p>
          <a:p>
            <a:pPr lvl="1">
              <a:buNone/>
            </a:pPr>
            <a:endParaRPr lang="en-US" sz="1600">
              <a:latin typeface="Arial" pitchFamily="34" charset="0"/>
              <a:cs typeface="Arial" pitchFamily="34" charset="0"/>
            </a:endParaRPr>
          </a:p>
          <a:p>
            <a:pPr lvl="1">
              <a:buNone/>
            </a:pPr>
            <a:endParaRPr lang="en-US" sz="1600">
              <a:latin typeface="Arial" pitchFamily="34" charset="0"/>
              <a:cs typeface="Arial" pitchFamily="34" charset="0"/>
            </a:endParaRPr>
          </a:p>
          <a:p>
            <a:pPr lvl="1">
              <a:buNone/>
            </a:pPr>
            <a:endParaRPr lang="en-US" sz="1600">
              <a:latin typeface="Arial" pitchFamily="34" charset="0"/>
              <a:cs typeface="Arial" pitchFamily="34" charset="0"/>
            </a:endParaRPr>
          </a:p>
          <a:p>
            <a:endParaRPr lang="en-US"/>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65</a:t>
            </a:fld>
            <a:endParaRPr lang="en-US"/>
          </a:p>
        </p:txBody>
      </p:sp>
    </p:spTree>
  </p:cSld>
  <p:clrMapOvr>
    <a:masterClrMapping/>
  </p:clrMapOvr>
  <p:transition spd="med">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7F57CE08-6CFF-4D04-85F9-A10A15880BEB}"/>
              </a:ext>
            </a:extLst>
          </p:cNvPr>
          <p:cNvGraphicFramePr>
            <a:graphicFrameLocks/>
          </p:cNvGraphicFramePr>
          <p:nvPr>
            <p:extLst>
              <p:ext uri="{D42A27DB-BD31-4B8C-83A1-F6EECF244321}">
                <p14:modId xmlns:p14="http://schemas.microsoft.com/office/powerpoint/2010/main" val="2306217513"/>
              </p:ext>
            </p:extLst>
          </p:nvPr>
        </p:nvGraphicFramePr>
        <p:xfrm>
          <a:off x="459043" y="2039274"/>
          <a:ext cx="8225914" cy="41329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381000" y="609600"/>
            <a:ext cx="8077200" cy="1143000"/>
          </a:xfrm>
        </p:spPr>
        <p:txBody>
          <a:bodyPr/>
          <a:lstStyle/>
          <a:p>
            <a:r>
              <a:rPr lang="en-US" sz="3000" dirty="0">
                <a:latin typeface="Arial" pitchFamily="34" charset="0"/>
                <a:cs typeface="Arial" pitchFamily="34" charset="0"/>
              </a:rPr>
              <a:t>Local Government CABs Issued 2008-2022</a:t>
            </a:r>
            <a:br>
              <a:rPr lang="en-US" sz="3000" dirty="0">
                <a:latin typeface="Arial" pitchFamily="34" charset="0"/>
                <a:cs typeface="Arial" pitchFamily="34" charset="0"/>
              </a:rPr>
            </a:br>
            <a:r>
              <a:rPr lang="en-US" sz="2000" dirty="0">
                <a:latin typeface="Arial" pitchFamily="34" charset="0"/>
                <a:cs typeface="Arial"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66</a:t>
            </a:fld>
            <a:endParaRPr lang="en-US"/>
          </a:p>
        </p:txBody>
      </p:sp>
    </p:spTree>
  </p:cSld>
  <p:clrMapOvr>
    <a:masterClrMapping/>
  </p:clrMapOvr>
  <p:transition spd="med">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8B9951AE-892A-429B-A535-ACE3B4AAB7F1}"/>
              </a:ext>
            </a:extLst>
          </p:cNvPr>
          <p:cNvGraphicFramePr>
            <a:graphicFrameLocks/>
          </p:cNvGraphicFramePr>
          <p:nvPr>
            <p:extLst>
              <p:ext uri="{D42A27DB-BD31-4B8C-83A1-F6EECF244321}">
                <p14:modId xmlns:p14="http://schemas.microsoft.com/office/powerpoint/2010/main" val="3342197553"/>
              </p:ext>
            </p:extLst>
          </p:nvPr>
        </p:nvGraphicFramePr>
        <p:xfrm>
          <a:off x="553649" y="1870466"/>
          <a:ext cx="8036700" cy="437793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4000" dirty="0">
                <a:latin typeface="Arial" pitchFamily="34" charset="0"/>
                <a:cs typeface="Arial" pitchFamily="34" charset="0"/>
              </a:rPr>
              <a:t>Local Debt Service Outstanding</a:t>
            </a:r>
            <a:br>
              <a:rPr lang="en-US" sz="4000" dirty="0">
                <a:latin typeface="Arial" pitchFamily="34" charset="0"/>
                <a:cs typeface="Arial" pitchFamily="34" charset="0"/>
              </a:rPr>
            </a:br>
            <a:r>
              <a:rPr lang="en-US" sz="1800" dirty="0">
                <a:latin typeface="Arial" pitchFamily="34" charset="0"/>
                <a:cs typeface="Arial" pitchFamily="34" charset="0"/>
              </a:rPr>
              <a:t>Fiscal Years 2008–2022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67</a:t>
            </a:fld>
            <a:endParaRPr lang="en-US"/>
          </a:p>
        </p:txBody>
      </p:sp>
    </p:spTree>
  </p:cSld>
  <p:clrMapOvr>
    <a:masterClrMapping/>
  </p:clrMapOvr>
  <p:transition spd="med">
    <p:cu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091" y="585281"/>
            <a:ext cx="8305800" cy="1143000"/>
          </a:xfrm>
        </p:spPr>
        <p:txBody>
          <a:bodyPr/>
          <a:lstStyle/>
          <a:p>
            <a:r>
              <a:rPr lang="en-US" sz="4000" dirty="0">
                <a:latin typeface="Arial" panose="020B0604020202020204" pitchFamily="34" charset="0"/>
                <a:cs typeface="Arial" panose="020B0604020202020204" pitchFamily="34" charset="0"/>
              </a:rPr>
              <a:t>CAB Maturity Amount Outstanding</a:t>
            </a:r>
            <a:br>
              <a:rPr lang="en-US" sz="40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Fiscal Years 2008–2022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68</a:t>
            </a:fld>
            <a:endParaRPr lang="en-US"/>
          </a:p>
        </p:txBody>
      </p:sp>
      <p:sp>
        <p:nvSpPr>
          <p:cNvPr id="5" name="Content Placeholder 4">
            <a:extLst>
              <a:ext uri="{FF2B5EF4-FFF2-40B4-BE49-F238E27FC236}">
                <a16:creationId xmlns:a16="http://schemas.microsoft.com/office/drawing/2014/main" id="{20A0E512-0A3B-4570-B46C-00269F78DD71}"/>
              </a:ext>
            </a:extLst>
          </p:cNvPr>
          <p:cNvSpPr>
            <a:spLocks noGrp="1"/>
          </p:cNvSpPr>
          <p:nvPr>
            <p:ph idx="1"/>
          </p:nvPr>
        </p:nvSpPr>
        <p:spPr>
          <a:xfrm>
            <a:off x="2362200" y="2871281"/>
            <a:ext cx="3810000" cy="2310319"/>
          </a:xfrm>
        </p:spPr>
        <p:txBody>
          <a:bodyPr/>
          <a:lstStyle/>
          <a:p>
            <a:endParaRPr lang="en-US"/>
          </a:p>
        </p:txBody>
      </p:sp>
      <p:pic>
        <p:nvPicPr>
          <p:cNvPr id="3" name="Picture 2">
            <a:extLst>
              <a:ext uri="{FF2B5EF4-FFF2-40B4-BE49-F238E27FC236}">
                <a16:creationId xmlns:a16="http://schemas.microsoft.com/office/drawing/2014/main" id="{E73E8CEC-BC7B-421A-9C17-1207D223DE63}"/>
              </a:ext>
            </a:extLst>
          </p:cNvPr>
          <p:cNvPicPr>
            <a:picLocks noChangeAspect="1"/>
          </p:cNvPicPr>
          <p:nvPr/>
        </p:nvPicPr>
        <p:blipFill>
          <a:blip r:embed="rId2"/>
          <a:stretch>
            <a:fillRect/>
          </a:stretch>
        </p:blipFill>
        <p:spPr>
          <a:xfrm>
            <a:off x="737721" y="1884495"/>
            <a:ext cx="7668558" cy="4388224"/>
          </a:xfrm>
          <a:prstGeom prst="rect">
            <a:avLst/>
          </a:prstGeom>
        </p:spPr>
      </p:pic>
      <p:graphicFrame>
        <p:nvGraphicFramePr>
          <p:cNvPr id="6" name="Chart 5">
            <a:extLst>
              <a:ext uri="{FF2B5EF4-FFF2-40B4-BE49-F238E27FC236}">
                <a16:creationId xmlns:a16="http://schemas.microsoft.com/office/drawing/2014/main" id="{A7A13047-4C41-4FB2-883F-639BCF4B4B1A}"/>
              </a:ext>
            </a:extLst>
          </p:cNvPr>
          <p:cNvGraphicFramePr>
            <a:graphicFrameLocks/>
          </p:cNvGraphicFramePr>
          <p:nvPr>
            <p:extLst>
              <p:ext uri="{D42A27DB-BD31-4B8C-83A1-F6EECF244321}">
                <p14:modId xmlns:p14="http://schemas.microsoft.com/office/powerpoint/2010/main" val="1080281975"/>
              </p:ext>
            </p:extLst>
          </p:nvPr>
        </p:nvGraphicFramePr>
        <p:xfrm>
          <a:off x="737720" y="1884494"/>
          <a:ext cx="7668557" cy="43882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1536455"/>
      </p:ext>
    </p:extLst>
  </p:cSld>
  <p:clrMapOvr>
    <a:masterClrMapping/>
  </p:clrMapOvr>
  <p:transition spd="med">
    <p:cu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ctrTitle"/>
          </p:nvPr>
        </p:nvSpPr>
        <p:spPr>
          <a:xfrm>
            <a:off x="685800" y="1447800"/>
            <a:ext cx="7772400" cy="1981200"/>
          </a:xfrm>
        </p:spPr>
        <p:txBody>
          <a:bodyPr/>
          <a:lstStyle/>
          <a:p>
            <a:pPr eaLnBrk="1" hangingPunct="1">
              <a:defRPr/>
            </a:pPr>
            <a:r>
              <a:rPr lang="en-US" dirty="0">
                <a:latin typeface="Arial" pitchFamily="34" charset="0"/>
                <a:cs typeface="Arial" pitchFamily="34" charset="0"/>
              </a:rPr>
              <a:t>9. </a:t>
            </a:r>
            <a:r>
              <a:rPr lang="en-US" altLang="en-US" dirty="0">
                <a:solidFill>
                  <a:schemeClr val="tx1"/>
                </a:solidFill>
                <a:latin typeface="Arial" pitchFamily="34" charset="0"/>
                <a:cs typeface="Arial" pitchFamily="34" charset="0"/>
              </a:rPr>
              <a:t>Private Activity Bond (PAB) Allocation Program</a:t>
            </a:r>
          </a:p>
        </p:txBody>
      </p:sp>
      <p:sp>
        <p:nvSpPr>
          <p:cNvPr id="65539" name="Rectangle 3"/>
          <p:cNvSpPr>
            <a:spLocks noGrp="1" noChangeArrowheads="1"/>
          </p:cNvSpPr>
          <p:nvPr>
            <p:ph type="subTitle" idx="1"/>
          </p:nvPr>
        </p:nvSpPr>
        <p:spPr/>
        <p:txBody>
          <a:bodyPr/>
          <a:lstStyle/>
          <a:p>
            <a:pPr eaLnBrk="1" hangingPunct="1"/>
            <a:endParaRPr lang="en-US" altLang="en-US" sz="2000">
              <a:latin typeface="Arial" charset="0"/>
              <a:cs typeface="Arial" charset="0"/>
            </a:endParaRPr>
          </a:p>
          <a:p>
            <a:pPr eaLnBrk="1" hangingPunct="1"/>
            <a:endParaRPr lang="en-US" altLang="en-US" sz="2000">
              <a:solidFill>
                <a:srgbClr val="FFFF66"/>
              </a:solidFill>
              <a:latin typeface="Arial"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ctrTitle"/>
          </p:nvPr>
        </p:nvSpPr>
        <p:spPr>
          <a:xfrm>
            <a:off x="315589" y="2438400"/>
            <a:ext cx="8747491" cy="762000"/>
          </a:xfrm>
        </p:spPr>
        <p:txBody>
          <a:bodyPr/>
          <a:lstStyle/>
          <a:p>
            <a:pPr eaLnBrk="1" hangingPunct="1">
              <a:defRPr/>
            </a:pPr>
            <a:r>
              <a:rPr lang="en-US" dirty="0">
                <a:effectLst>
                  <a:glow rad="63500">
                    <a:schemeClr val="accent3">
                      <a:satMod val="175000"/>
                      <a:alpha val="40000"/>
                    </a:schemeClr>
                  </a:glow>
                </a:effectLst>
                <a:latin typeface="Arial" pitchFamily="34" charset="0"/>
                <a:cs typeface="Arial" pitchFamily="34" charset="0"/>
              </a:rPr>
              <a:t>2. Texas Public Finance  Authority</a:t>
            </a:r>
          </a:p>
        </p:txBody>
      </p:sp>
    </p:spTree>
    <p:extLst>
      <p:ext uri="{BB962C8B-B14F-4D97-AF65-F5344CB8AC3E}">
        <p14:creationId xmlns:p14="http://schemas.microsoft.com/office/powerpoint/2010/main" val="149277183"/>
      </p:ext>
    </p:extLst>
  </p:cSld>
  <p:clrMapOvr>
    <a:masterClrMapping/>
  </p:clrMapOvr>
  <p:transition spd="med">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447800"/>
          </a:xfrm>
        </p:spPr>
        <p:txBody>
          <a:bodyPr/>
          <a:lstStyle/>
          <a:p>
            <a:pPr>
              <a:defRPr/>
            </a:pPr>
            <a:r>
              <a:rPr lang="en-US" dirty="0">
                <a:latin typeface="+mn-lt"/>
              </a:rPr>
              <a:t>PAB Summary</a:t>
            </a:r>
            <a:br>
              <a:rPr lang="en-US" dirty="0">
                <a:latin typeface="+mn-lt"/>
              </a:rPr>
            </a:br>
            <a:r>
              <a:rPr lang="en-US" sz="2800" dirty="0">
                <a:latin typeface="+mn-lt"/>
              </a:rPr>
              <a:t>Title 26 Internal Revenue Code, TGC Ch. 1372</a:t>
            </a:r>
          </a:p>
        </p:txBody>
      </p:sp>
      <p:sp>
        <p:nvSpPr>
          <p:cNvPr id="66563" name="Content Placeholder 2"/>
          <p:cNvSpPr>
            <a:spLocks noGrp="1"/>
          </p:cNvSpPr>
          <p:nvPr>
            <p:ph idx="1"/>
          </p:nvPr>
        </p:nvSpPr>
        <p:spPr/>
        <p:txBody>
          <a:bodyPr/>
          <a:lstStyle/>
          <a:p>
            <a:r>
              <a:rPr lang="en-US" sz="2800" b="0" dirty="0"/>
              <a:t>Private Debt sold like a public security (tax-exempt)</a:t>
            </a:r>
          </a:p>
          <a:p>
            <a:r>
              <a:rPr lang="en-US" sz="2800" b="0" dirty="0"/>
              <a:t>Allowable common uses include:</a:t>
            </a:r>
          </a:p>
          <a:p>
            <a:pPr lvl="1"/>
            <a:r>
              <a:rPr lang="en-US" sz="2400" b="0" dirty="0"/>
              <a:t>low-income mortgages, </a:t>
            </a:r>
          </a:p>
          <a:p>
            <a:pPr lvl="1"/>
            <a:r>
              <a:rPr lang="en-US" sz="2400" b="0" dirty="0"/>
              <a:t>small industry, </a:t>
            </a:r>
          </a:p>
          <a:p>
            <a:pPr lvl="1"/>
            <a:r>
              <a:rPr lang="en-US" sz="2400" b="0" dirty="0"/>
              <a:t>low-income housing, </a:t>
            </a:r>
          </a:p>
          <a:p>
            <a:pPr lvl="1"/>
            <a:r>
              <a:rPr lang="en-US" sz="2400" b="0" dirty="0"/>
              <a:t>student loans, </a:t>
            </a:r>
          </a:p>
          <a:p>
            <a:pPr lvl="1"/>
            <a:r>
              <a:rPr lang="en-US" sz="2400" b="0" dirty="0"/>
              <a:t>waste disposal facilities, etc.</a:t>
            </a:r>
            <a:br>
              <a:rPr lang="en-US" sz="800" dirty="0"/>
            </a:br>
            <a:br>
              <a:rPr lang="en-US" sz="800" dirty="0"/>
            </a:br>
            <a:endParaRPr lang="en-US" sz="800" dirty="0"/>
          </a:p>
        </p:txBody>
      </p:sp>
      <p:sp>
        <p:nvSpPr>
          <p:cNvPr id="66564" name="Slide Number Placeholder 3"/>
          <p:cNvSpPr>
            <a:spLocks noGrp="1"/>
          </p:cNvSpPr>
          <p:nvPr>
            <p:ph type="sldNum" sz="quarter" idx="10"/>
          </p:nvPr>
        </p:nvSpPr>
        <p:spPr>
          <a:noFill/>
        </p:spPr>
        <p:txBody>
          <a:bodyPr/>
          <a:lstStyle/>
          <a:p>
            <a:fld id="{CA276605-C7DB-44FA-A106-05F5F02E6E58}" type="slidenum">
              <a:rPr lang="en-US" smtClean="0"/>
              <a:pPr/>
              <a:t>70</a:t>
            </a:fld>
            <a:endParaRPr lang="en-US"/>
          </a:p>
        </p:txBody>
      </p:sp>
    </p:spTree>
  </p:cSld>
  <p:clrMapOvr>
    <a:masterClrMapping/>
  </p:clrMapOvr>
  <p:transition spd="med">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17D21-1A44-45DF-9ADA-4E9CB36F6B4D}"/>
              </a:ext>
            </a:extLst>
          </p:cNvPr>
          <p:cNvSpPr>
            <a:spLocks noGrp="1"/>
          </p:cNvSpPr>
          <p:nvPr>
            <p:ph type="title"/>
          </p:nvPr>
        </p:nvSpPr>
        <p:spPr/>
        <p:txBody>
          <a:bodyPr/>
          <a:lstStyle/>
          <a:p>
            <a:r>
              <a:rPr lang="en-US" dirty="0"/>
              <a:t>Effects of SB 1474 (86</a:t>
            </a:r>
            <a:r>
              <a:rPr lang="en-US" baseline="30000" dirty="0"/>
              <a:t>th</a:t>
            </a:r>
            <a:r>
              <a:rPr lang="en-US" dirty="0"/>
              <a:t> Session)</a:t>
            </a:r>
          </a:p>
        </p:txBody>
      </p:sp>
      <p:sp>
        <p:nvSpPr>
          <p:cNvPr id="3" name="Content Placeholder 2">
            <a:extLst>
              <a:ext uri="{FF2B5EF4-FFF2-40B4-BE49-F238E27FC236}">
                <a16:creationId xmlns:a16="http://schemas.microsoft.com/office/drawing/2014/main" id="{6237B231-D0BD-4A1C-BC68-6000EA8C3223}"/>
              </a:ext>
            </a:extLst>
          </p:cNvPr>
          <p:cNvSpPr>
            <a:spLocks noGrp="1"/>
          </p:cNvSpPr>
          <p:nvPr>
            <p:ph idx="1"/>
          </p:nvPr>
        </p:nvSpPr>
        <p:spPr/>
        <p:txBody>
          <a:bodyPr/>
          <a:lstStyle/>
          <a:p>
            <a:r>
              <a:rPr lang="en-US" b="0" dirty="0"/>
              <a:t>Section 4 reallocated the authority among issuers/sub-ceilings</a:t>
            </a:r>
          </a:p>
          <a:p>
            <a:endParaRPr lang="en-US" b="0" dirty="0"/>
          </a:p>
          <a:p>
            <a:r>
              <a:rPr lang="en-US" b="0" dirty="0"/>
              <a:t>Section 13 raised and indexed the project limits</a:t>
            </a:r>
          </a:p>
          <a:p>
            <a:endParaRPr lang="en-US" b="0" dirty="0"/>
          </a:p>
          <a:p>
            <a:r>
              <a:rPr lang="en-US" b="0" dirty="0"/>
              <a:t>Section 14 extended the time to close</a:t>
            </a:r>
          </a:p>
          <a:p>
            <a:endParaRPr lang="en-US" dirty="0"/>
          </a:p>
        </p:txBody>
      </p:sp>
      <p:sp>
        <p:nvSpPr>
          <p:cNvPr id="4" name="Slide Number Placeholder 3">
            <a:extLst>
              <a:ext uri="{FF2B5EF4-FFF2-40B4-BE49-F238E27FC236}">
                <a16:creationId xmlns:a16="http://schemas.microsoft.com/office/drawing/2014/main" id="{C7C883AC-5540-4047-919B-B71856DD3CFD}"/>
              </a:ext>
            </a:extLst>
          </p:cNvPr>
          <p:cNvSpPr>
            <a:spLocks noGrp="1"/>
          </p:cNvSpPr>
          <p:nvPr>
            <p:ph type="sldNum" sz="quarter" idx="10"/>
          </p:nvPr>
        </p:nvSpPr>
        <p:spPr/>
        <p:txBody>
          <a:bodyPr/>
          <a:lstStyle/>
          <a:p>
            <a:pPr>
              <a:defRPr/>
            </a:pPr>
            <a:fld id="{44174204-8A5A-4378-BEE6-D44BEEDE0C2A}" type="slidenum">
              <a:rPr lang="en-US" smtClean="0"/>
              <a:pPr>
                <a:defRPr/>
              </a:pPr>
              <a:t>71</a:t>
            </a:fld>
            <a:endParaRPr lang="en-US"/>
          </a:p>
        </p:txBody>
      </p:sp>
    </p:spTree>
    <p:extLst>
      <p:ext uri="{BB962C8B-B14F-4D97-AF65-F5344CB8AC3E}">
        <p14:creationId xmlns:p14="http://schemas.microsoft.com/office/powerpoint/2010/main" val="806249762"/>
      </p:ext>
    </p:extLst>
  </p:cSld>
  <p:clrMapOvr>
    <a:masterClrMapping/>
  </p:clrMapOvr>
  <p:transition spd="med">
    <p:cu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D4D15-2697-45DE-B60C-EEEC1186FA47}"/>
              </a:ext>
            </a:extLst>
          </p:cNvPr>
          <p:cNvSpPr>
            <a:spLocks noGrp="1"/>
          </p:cNvSpPr>
          <p:nvPr>
            <p:ph type="title"/>
          </p:nvPr>
        </p:nvSpPr>
        <p:spPr>
          <a:xfrm>
            <a:off x="685800" y="533400"/>
            <a:ext cx="7772400" cy="1143000"/>
          </a:xfrm>
        </p:spPr>
        <p:txBody>
          <a:bodyPr/>
          <a:lstStyle/>
          <a:p>
            <a:r>
              <a:rPr lang="en-US" sz="2800" dirty="0">
                <a:latin typeface="+mn-lt"/>
              </a:rPr>
              <a:t>PAB Individual Project Limits 1372.037 prior to August 15</a:t>
            </a:r>
            <a:r>
              <a:rPr lang="en-US" sz="2800" baseline="30000" dirty="0">
                <a:latin typeface="+mn-lt"/>
              </a:rPr>
              <a:t>th</a:t>
            </a:r>
            <a:r>
              <a:rPr lang="en-US" sz="2800" dirty="0">
                <a:latin typeface="+mn-lt"/>
              </a:rPr>
              <a:t> collapse</a:t>
            </a:r>
          </a:p>
        </p:txBody>
      </p:sp>
      <p:sp>
        <p:nvSpPr>
          <p:cNvPr id="3" name="Content Placeholder 2">
            <a:extLst>
              <a:ext uri="{FF2B5EF4-FFF2-40B4-BE49-F238E27FC236}">
                <a16:creationId xmlns:a16="http://schemas.microsoft.com/office/drawing/2014/main" id="{90BE8349-ECEC-4718-8C25-5588EA5B63FB}"/>
              </a:ext>
            </a:extLst>
          </p:cNvPr>
          <p:cNvSpPr>
            <a:spLocks noGrp="1"/>
          </p:cNvSpPr>
          <p:nvPr>
            <p:ph idx="1"/>
          </p:nvPr>
        </p:nvSpPr>
        <p:spPr/>
        <p:txBody>
          <a:bodyPr/>
          <a:lstStyle/>
          <a:p>
            <a:r>
              <a:rPr lang="en-US" sz="2400" b="0" dirty="0"/>
              <a:t>SC 1- $50 million or $1.70% of state ceiling except TDHCA (33.34% of SC 1 amount) and </a:t>
            </a:r>
          </a:p>
          <a:p>
            <a:pPr marL="0" indent="0">
              <a:buNone/>
            </a:pPr>
            <a:r>
              <a:rPr lang="en-US" sz="2400" b="0" dirty="0"/>
              <a:t>     TSAHC (10% of SC 1 amount)</a:t>
            </a:r>
          </a:p>
          <a:p>
            <a:r>
              <a:rPr lang="en-US" sz="2400" b="0" dirty="0"/>
              <a:t>SC 2- $100 million or 3.40% of state ceiling except THECB ($200 million or 6.80% of state ceiling)</a:t>
            </a:r>
          </a:p>
          <a:p>
            <a:r>
              <a:rPr lang="en-US" sz="2400" b="0" dirty="0"/>
              <a:t>SC 3- $10 million; limited by Federal Law</a:t>
            </a:r>
          </a:p>
          <a:p>
            <a:r>
              <a:rPr lang="en-US" sz="2400" b="0" dirty="0"/>
              <a:t>SC 4- $50 million or 1.70% of state ceiling </a:t>
            </a:r>
          </a:p>
          <a:p>
            <a:r>
              <a:rPr lang="en-US" sz="2400" b="0" dirty="0"/>
              <a:t>SC 5- $100 million or 3.40% of state ceiling</a:t>
            </a:r>
          </a:p>
          <a:p>
            <a:endParaRPr lang="en-US" sz="2400" dirty="0"/>
          </a:p>
        </p:txBody>
      </p:sp>
      <p:sp>
        <p:nvSpPr>
          <p:cNvPr id="4" name="Slide Number Placeholder 3">
            <a:extLst>
              <a:ext uri="{FF2B5EF4-FFF2-40B4-BE49-F238E27FC236}">
                <a16:creationId xmlns:a16="http://schemas.microsoft.com/office/drawing/2014/main" id="{8519CD6B-F209-4FBB-A19E-D7FBE8ED870F}"/>
              </a:ext>
            </a:extLst>
          </p:cNvPr>
          <p:cNvSpPr>
            <a:spLocks noGrp="1"/>
          </p:cNvSpPr>
          <p:nvPr>
            <p:ph type="sldNum" sz="quarter" idx="10"/>
          </p:nvPr>
        </p:nvSpPr>
        <p:spPr/>
        <p:txBody>
          <a:bodyPr/>
          <a:lstStyle/>
          <a:p>
            <a:pPr>
              <a:defRPr/>
            </a:pPr>
            <a:fld id="{44174204-8A5A-4378-BEE6-D44BEEDE0C2A}" type="slidenum">
              <a:rPr lang="en-US" smtClean="0"/>
              <a:pPr>
                <a:defRPr/>
              </a:pPr>
              <a:t>72</a:t>
            </a:fld>
            <a:endParaRPr lang="en-US"/>
          </a:p>
        </p:txBody>
      </p:sp>
    </p:spTree>
    <p:extLst>
      <p:ext uri="{BB962C8B-B14F-4D97-AF65-F5344CB8AC3E}">
        <p14:creationId xmlns:p14="http://schemas.microsoft.com/office/powerpoint/2010/main" val="1834722062"/>
      </p:ext>
    </p:extLst>
  </p:cSld>
  <p:clrMapOvr>
    <a:masterClrMapping/>
  </p:clrMapOvr>
  <p:transition spd="med">
    <p:cu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CEBC-DEFC-4B8A-8E03-ED7F22ABEBFF}"/>
              </a:ext>
            </a:extLst>
          </p:cNvPr>
          <p:cNvSpPr>
            <a:spLocks noGrp="1"/>
          </p:cNvSpPr>
          <p:nvPr>
            <p:ph type="title"/>
          </p:nvPr>
        </p:nvSpPr>
        <p:spPr/>
        <p:txBody>
          <a:bodyPr/>
          <a:lstStyle/>
          <a:p>
            <a:r>
              <a:rPr lang="en-US" dirty="0"/>
              <a:t>More applications earlier</a:t>
            </a:r>
          </a:p>
        </p:txBody>
      </p:sp>
      <p:sp>
        <p:nvSpPr>
          <p:cNvPr id="4" name="Slide Number Placeholder 3">
            <a:extLst>
              <a:ext uri="{FF2B5EF4-FFF2-40B4-BE49-F238E27FC236}">
                <a16:creationId xmlns:a16="http://schemas.microsoft.com/office/drawing/2014/main" id="{AE6F1B55-BBD1-4BF1-92D5-92714E27D4BE}"/>
              </a:ext>
            </a:extLst>
          </p:cNvPr>
          <p:cNvSpPr>
            <a:spLocks noGrp="1"/>
          </p:cNvSpPr>
          <p:nvPr>
            <p:ph type="sldNum" sz="quarter" idx="10"/>
          </p:nvPr>
        </p:nvSpPr>
        <p:spPr/>
        <p:txBody>
          <a:bodyPr/>
          <a:lstStyle/>
          <a:p>
            <a:pPr>
              <a:defRPr/>
            </a:pPr>
            <a:fld id="{44174204-8A5A-4378-BEE6-D44BEEDE0C2A}" type="slidenum">
              <a:rPr lang="en-US" smtClean="0"/>
              <a:pPr>
                <a:defRPr/>
              </a:pPr>
              <a:t>73</a:t>
            </a:fld>
            <a:endParaRPr lang="en-US"/>
          </a:p>
        </p:txBody>
      </p:sp>
      <p:graphicFrame>
        <p:nvGraphicFramePr>
          <p:cNvPr id="10" name="Content Placeholder 9">
            <a:extLst>
              <a:ext uri="{FF2B5EF4-FFF2-40B4-BE49-F238E27FC236}">
                <a16:creationId xmlns:a16="http://schemas.microsoft.com/office/drawing/2014/main" id="{62DF8B1E-0EE8-169C-5059-630A08617EF4}"/>
              </a:ext>
            </a:extLst>
          </p:cNvPr>
          <p:cNvGraphicFramePr>
            <a:graphicFrameLocks noGrp="1"/>
          </p:cNvGraphicFramePr>
          <p:nvPr>
            <p:ph idx="1"/>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44CD89BF-5287-3170-FE53-8AACBE747C7F}"/>
              </a:ext>
            </a:extLst>
          </p:cNvPr>
          <p:cNvSpPr txBox="1"/>
          <p:nvPr/>
        </p:nvSpPr>
        <p:spPr>
          <a:xfrm>
            <a:off x="685800" y="6172200"/>
            <a:ext cx="4065972" cy="276999"/>
          </a:xfrm>
          <a:prstGeom prst="rect">
            <a:avLst/>
          </a:prstGeom>
          <a:noFill/>
        </p:spPr>
        <p:txBody>
          <a:bodyPr wrap="square" rtlCol="0">
            <a:spAutoFit/>
          </a:bodyPr>
          <a:lstStyle/>
          <a:p>
            <a:r>
              <a:rPr lang="en-US" sz="1200" dirty="0">
                <a:solidFill>
                  <a:srgbClr val="FF0000"/>
                </a:solidFill>
                <a:effectLst/>
                <a:latin typeface="+mn-lt"/>
              </a:rPr>
              <a:t>*2023 anticipated PAB Reservations through January</a:t>
            </a:r>
          </a:p>
        </p:txBody>
      </p:sp>
    </p:spTree>
    <p:extLst>
      <p:ext uri="{BB962C8B-B14F-4D97-AF65-F5344CB8AC3E}">
        <p14:creationId xmlns:p14="http://schemas.microsoft.com/office/powerpoint/2010/main" val="3705945923"/>
      </p:ext>
    </p:extLst>
  </p:cSld>
  <p:clrMapOvr>
    <a:masterClrMapping/>
  </p:clrMapOvr>
  <p:transition spd="med">
    <p:cu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p:spPr>
        <p:txBody>
          <a:bodyPr/>
          <a:lstStyle/>
          <a:p>
            <a:fld id="{B7697623-F713-4E69-BA83-B3C2FA3A3AEF}" type="slidenum">
              <a:rPr lang="en-US" smtClean="0"/>
              <a:pPr/>
              <a:t>74</a:t>
            </a:fld>
            <a:endParaRPr lang="en-US"/>
          </a:p>
        </p:txBody>
      </p:sp>
      <p:sp>
        <p:nvSpPr>
          <p:cNvPr id="624644" name="Rectangle 4"/>
          <p:cNvSpPr>
            <a:spLocks noGrp="1" noChangeArrowheads="1"/>
          </p:cNvSpPr>
          <p:nvPr>
            <p:ph type="title"/>
          </p:nvPr>
        </p:nvSpPr>
        <p:spPr>
          <a:xfrm>
            <a:off x="685800" y="304800"/>
            <a:ext cx="7772400" cy="1143000"/>
          </a:xfrm>
        </p:spPr>
        <p:txBody>
          <a:bodyPr/>
          <a:lstStyle/>
          <a:p>
            <a:pPr algn="ctr" eaLnBrk="1" hangingPunct="1">
              <a:defRPr/>
            </a:pPr>
            <a:r>
              <a:rPr lang="en-US" sz="3600" dirty="0">
                <a:latin typeface="Arial" pitchFamily="34" charset="0"/>
                <a:cs typeface="Arial" pitchFamily="34" charset="0"/>
              </a:rPr>
              <a:t>Private Activity Bond Program for 2022 (TGC 1372.022)</a:t>
            </a:r>
          </a:p>
        </p:txBody>
      </p:sp>
      <p:pic>
        <p:nvPicPr>
          <p:cNvPr id="3" name="Picture 2">
            <a:extLst>
              <a:ext uri="{FF2B5EF4-FFF2-40B4-BE49-F238E27FC236}">
                <a16:creationId xmlns:a16="http://schemas.microsoft.com/office/drawing/2014/main" id="{879EC893-0B63-36EB-4A49-F6F39F13E996}"/>
              </a:ext>
            </a:extLst>
          </p:cNvPr>
          <p:cNvPicPr>
            <a:picLocks noChangeAspect="1"/>
          </p:cNvPicPr>
          <p:nvPr/>
        </p:nvPicPr>
        <p:blipFill>
          <a:blip r:embed="rId3"/>
          <a:stretch>
            <a:fillRect/>
          </a:stretch>
        </p:blipFill>
        <p:spPr>
          <a:xfrm>
            <a:off x="250979" y="2329972"/>
            <a:ext cx="8642042" cy="3240766"/>
          </a:xfrm>
          <a:prstGeom prst="rect">
            <a:avLst/>
          </a:prstGeom>
        </p:spPr>
      </p:pic>
    </p:spTree>
  </p:cSld>
  <p:clrMapOvr>
    <a:masterClrMapping/>
  </p:clrMapOvr>
  <p:transition spd="med">
    <p:cu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5400"/>
              <a:t>Questions?</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75</a:t>
            </a:fld>
            <a:endParaRPr lang="en-US"/>
          </a:p>
        </p:txBody>
      </p:sp>
    </p:spTree>
    <p:extLst>
      <p:ext uri="{BB962C8B-B14F-4D97-AF65-F5344CB8AC3E}">
        <p14:creationId xmlns:p14="http://schemas.microsoft.com/office/powerpoint/2010/main" val="1854468698"/>
      </p:ext>
    </p:extLst>
  </p:cSld>
  <p:clrMapOvr>
    <a:masterClrMapping/>
  </p:clrMapOvr>
  <p:transition spd="med">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8</a:t>
            </a:fld>
            <a:endParaRPr lang="en-US"/>
          </a:p>
        </p:txBody>
      </p:sp>
      <p:sp>
        <p:nvSpPr>
          <p:cNvPr id="641026" name="Rectangle 2"/>
          <p:cNvSpPr>
            <a:spLocks noGrp="1" noChangeArrowheads="1"/>
          </p:cNvSpPr>
          <p:nvPr>
            <p:ph type="title"/>
          </p:nvPr>
        </p:nvSpPr>
        <p:spPr>
          <a:xfrm>
            <a:off x="0" y="152400"/>
            <a:ext cx="8763000" cy="1371600"/>
          </a:xfrm>
        </p:spPr>
        <p:txBody>
          <a:bodyPr/>
          <a:lstStyle/>
          <a:p>
            <a:pPr indent="-609600" eaLnBrk="1" hangingPunct="1">
              <a:lnSpc>
                <a:spcPct val="80000"/>
              </a:lnSpc>
              <a:spcAft>
                <a:spcPts val="600"/>
              </a:spcAft>
              <a:buSzPct val="150000"/>
              <a:buFontTx/>
              <a:buNone/>
              <a:defRPr/>
            </a:pPr>
            <a:r>
              <a:rPr lang="en-US" dirty="0">
                <a:solidFill>
                  <a:srgbClr val="000000"/>
                </a:solidFill>
                <a:effectLst/>
                <a:latin typeface="Arial (Body)"/>
              </a:rPr>
              <a:t>Texas Public Finance Authority</a:t>
            </a:r>
            <a:br>
              <a:rPr lang="en-US" dirty="0">
                <a:solidFill>
                  <a:srgbClr val="000000"/>
                </a:solidFill>
                <a:effectLst/>
                <a:latin typeface="Arial (Body)"/>
              </a:rPr>
            </a:br>
            <a:r>
              <a:rPr lang="en-US" dirty="0">
                <a:solidFill>
                  <a:srgbClr val="000000"/>
                </a:solidFill>
                <a:effectLst/>
                <a:latin typeface="Arial (Body)"/>
              </a:rPr>
              <a:t> </a:t>
            </a:r>
            <a:r>
              <a:rPr lang="en-US" sz="3200" dirty="0">
                <a:solidFill>
                  <a:srgbClr val="000000"/>
                </a:solidFill>
                <a:effectLst/>
                <a:latin typeface="Arial (Body)"/>
              </a:rPr>
              <a:t>Issuing Agency – TGC Ch. 1232</a:t>
            </a:r>
          </a:p>
        </p:txBody>
      </p:sp>
      <p:sp>
        <p:nvSpPr>
          <p:cNvPr id="8196" name="Rectangle 3"/>
          <p:cNvSpPr>
            <a:spLocks noGrp="1" noChangeArrowheads="1"/>
          </p:cNvSpPr>
          <p:nvPr>
            <p:ph type="body" idx="1"/>
          </p:nvPr>
        </p:nvSpPr>
        <p:spPr>
          <a:xfrm>
            <a:off x="381000" y="1828800"/>
            <a:ext cx="8610600" cy="4495800"/>
          </a:xfrm>
        </p:spPr>
        <p:txBody>
          <a:bodyPr/>
          <a:lstStyle/>
          <a:p>
            <a:pPr marL="609600" indent="-609600" eaLnBrk="1" hangingPunct="1">
              <a:lnSpc>
                <a:spcPct val="80000"/>
              </a:lnSpc>
              <a:buSzPct val="150000"/>
              <a:defRPr/>
            </a:pPr>
            <a:endParaRPr lang="en-US" sz="1800" b="0" dirty="0">
              <a:solidFill>
                <a:srgbClr val="000000"/>
              </a:solidFill>
              <a:latin typeface="Arial (Body)"/>
            </a:endParaRPr>
          </a:p>
          <a:p>
            <a:pPr marL="571500" indent="-228600" eaLnBrk="1" hangingPunct="1">
              <a:lnSpc>
                <a:spcPct val="80000"/>
              </a:lnSpc>
              <a:spcAft>
                <a:spcPts val="300"/>
              </a:spcAft>
              <a:buClrTx/>
              <a:buSzPct val="150000"/>
              <a:defRPr/>
            </a:pPr>
            <a:r>
              <a:rPr lang="en-US" sz="2800" b="0" dirty="0">
                <a:solidFill>
                  <a:schemeClr val="accent4"/>
                </a:solidFill>
                <a:latin typeface="Arial (Body)"/>
              </a:rPr>
              <a:t>Board: Appointed by the Governor</a:t>
            </a:r>
          </a:p>
          <a:p>
            <a:pPr indent="0" eaLnBrk="1" hangingPunct="1">
              <a:lnSpc>
                <a:spcPct val="80000"/>
              </a:lnSpc>
              <a:spcAft>
                <a:spcPts val="300"/>
              </a:spcAft>
              <a:buClrTx/>
              <a:buSzPct val="150000"/>
              <a:buNone/>
              <a:defRPr/>
            </a:pPr>
            <a:endParaRPr lang="en-US" sz="2800" b="0" dirty="0">
              <a:solidFill>
                <a:schemeClr val="accent4"/>
              </a:solidFill>
              <a:latin typeface="Arial (Body)"/>
            </a:endParaRPr>
          </a:p>
          <a:p>
            <a:pPr marL="571500" indent="-228600" eaLnBrk="1" hangingPunct="1">
              <a:spcAft>
                <a:spcPts val="300"/>
              </a:spcAft>
              <a:buClrTx/>
              <a:buSzPct val="150000"/>
              <a:defRPr/>
            </a:pPr>
            <a:r>
              <a:rPr lang="en-US" sz="2800" b="0" dirty="0">
                <a:solidFill>
                  <a:srgbClr val="000000"/>
                </a:solidFill>
                <a:latin typeface="Arial (Body)"/>
              </a:rPr>
              <a:t>Issues state debt as authorized by the legislature</a:t>
            </a:r>
          </a:p>
          <a:p>
            <a:pPr marL="571500" indent="-228600" eaLnBrk="1" hangingPunct="1">
              <a:spcAft>
                <a:spcPts val="300"/>
              </a:spcAft>
              <a:buClrTx/>
              <a:buSzPct val="150000"/>
              <a:defRPr/>
            </a:pPr>
            <a:endParaRPr lang="en-US" sz="2800" b="0" dirty="0">
              <a:solidFill>
                <a:srgbClr val="000000"/>
              </a:solidFill>
              <a:latin typeface="Arial (Body)"/>
            </a:endParaRPr>
          </a:p>
          <a:p>
            <a:pPr marL="571500" indent="-228600" eaLnBrk="1" hangingPunct="1">
              <a:spcAft>
                <a:spcPts val="300"/>
              </a:spcAft>
              <a:buClrTx/>
              <a:buSzPct val="150000"/>
              <a:defRPr/>
            </a:pPr>
            <a:r>
              <a:rPr lang="en-US" sz="2800" b="0" dirty="0">
                <a:solidFill>
                  <a:srgbClr val="000000"/>
                </a:solidFill>
                <a:latin typeface="Arial (Body)"/>
              </a:rPr>
              <a:t>Issues for 19 state agencies including 2 universities</a:t>
            </a:r>
          </a:p>
          <a:p>
            <a:pPr marL="571500" indent="-228600" eaLnBrk="1" hangingPunct="1">
              <a:spcAft>
                <a:spcPts val="300"/>
              </a:spcAft>
              <a:buClrTx/>
              <a:buSzPct val="150000"/>
              <a:defRPr/>
            </a:pPr>
            <a:endParaRPr lang="en-US" sz="2800" b="0" dirty="0">
              <a:solidFill>
                <a:srgbClr val="000000"/>
              </a:solidFill>
              <a:latin typeface="Arial (Body)"/>
            </a:endParaRPr>
          </a:p>
          <a:p>
            <a:pPr marL="571500" indent="-228600" eaLnBrk="1" hangingPunct="1">
              <a:buClrTx/>
              <a:buSzPct val="150000"/>
              <a:defRPr/>
            </a:pPr>
            <a:r>
              <a:rPr lang="en-US" sz="2800" b="0" dirty="0">
                <a:latin typeface="Arial (Body)"/>
              </a:rPr>
              <a:t>Administers the Master Lease Purchase Program</a:t>
            </a:r>
          </a:p>
        </p:txBody>
      </p:sp>
    </p:spTree>
    <p:extLst>
      <p:ext uri="{BB962C8B-B14F-4D97-AF65-F5344CB8AC3E}">
        <p14:creationId xmlns:p14="http://schemas.microsoft.com/office/powerpoint/2010/main" val="3755978645"/>
      </p:ext>
    </p:extLst>
  </p:cSld>
  <p:clrMapOvr>
    <a:masterClrMapping/>
  </p:clrMapOvr>
  <p:transition spd="med">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TPFA Client Agencies</a:t>
            </a:r>
            <a:endParaRPr lang="en-US" dirty="0">
              <a:solidFill>
                <a:srgbClr val="FF0000"/>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10243" name="Rectangle 3"/>
          <p:cNvSpPr>
            <a:spLocks noGrp="1" noChangeArrowheads="1"/>
          </p:cNvSpPr>
          <p:nvPr>
            <p:ph type="body" idx="1"/>
          </p:nvPr>
        </p:nvSpPr>
        <p:spPr>
          <a:xfrm>
            <a:off x="609600" y="1762539"/>
            <a:ext cx="7772400" cy="4333461"/>
          </a:xfrm>
        </p:spPr>
        <p:txBody>
          <a:bodyPr numCol="2"/>
          <a:lstStyle/>
          <a:p>
            <a:pPr marL="228600" indent="-228600">
              <a:spcBef>
                <a:spcPts val="0"/>
              </a:spcBef>
              <a:spcAft>
                <a:spcPts val="600"/>
              </a:spcAft>
              <a:buClrTx/>
              <a:buSzPct val="100000"/>
              <a:buFont typeface="+mj-lt"/>
              <a:buAutoNum type="arabicPeriod"/>
            </a:pPr>
            <a:r>
              <a:rPr lang="en-US" sz="1200" dirty="0"/>
              <a:t>Cancer Prevention and Research Institute of Texas</a:t>
            </a:r>
          </a:p>
          <a:p>
            <a:pPr marL="228600" indent="-228600">
              <a:spcBef>
                <a:spcPts val="0"/>
              </a:spcBef>
              <a:spcAft>
                <a:spcPts val="600"/>
              </a:spcAft>
              <a:buClrTx/>
              <a:buSzPct val="100000"/>
              <a:buFont typeface="+mj-lt"/>
              <a:buAutoNum type="arabicPeriod"/>
            </a:pPr>
            <a:r>
              <a:rPr lang="en-US" sz="1200" dirty="0"/>
              <a:t>Texas Agriculture Finance Authority</a:t>
            </a:r>
          </a:p>
          <a:p>
            <a:pPr marL="228600" lvl="0" indent="-228600">
              <a:spcBef>
                <a:spcPts val="0"/>
              </a:spcBef>
              <a:spcAft>
                <a:spcPts val="600"/>
              </a:spcAft>
              <a:buClrTx/>
              <a:buSzPct val="100000"/>
              <a:buFont typeface="+mj-lt"/>
              <a:buAutoNum type="arabicPeriod"/>
            </a:pPr>
            <a:r>
              <a:rPr lang="en-US" sz="1200" dirty="0"/>
              <a:t>Texas Commission on Environmental Quality  </a:t>
            </a:r>
            <a:br>
              <a:rPr lang="en-US" sz="1200" dirty="0"/>
            </a:br>
            <a:r>
              <a:rPr lang="en-US" sz="1000" b="0" i="1" dirty="0"/>
              <a:t>(formerly Texas Low-Level Radioactive Waste Disposal Authority)</a:t>
            </a:r>
            <a:endParaRPr lang="en-US" sz="1000" b="0" dirty="0"/>
          </a:p>
          <a:p>
            <a:pPr marL="228600" lvl="0" indent="-228600">
              <a:spcBef>
                <a:spcPts val="0"/>
              </a:spcBef>
              <a:spcAft>
                <a:spcPts val="600"/>
              </a:spcAft>
              <a:buClrTx/>
              <a:buSzPct val="100000"/>
              <a:buFont typeface="+mj-lt"/>
              <a:buAutoNum type="arabicPeriod"/>
            </a:pPr>
            <a:r>
              <a:rPr lang="en-US" sz="1200" dirty="0"/>
              <a:t>Texas Department of Agriculture</a:t>
            </a:r>
          </a:p>
          <a:p>
            <a:pPr marL="228600" lvl="0" indent="-228600">
              <a:spcBef>
                <a:spcPts val="0"/>
              </a:spcBef>
              <a:spcAft>
                <a:spcPts val="600"/>
              </a:spcAft>
              <a:buClrTx/>
              <a:buSzPct val="100000"/>
              <a:buFont typeface="+mj-lt"/>
              <a:buAutoNum type="arabicPeriod"/>
            </a:pPr>
            <a:r>
              <a:rPr lang="en-US" sz="1200" dirty="0"/>
              <a:t>Texas Department of Criminal Justice</a:t>
            </a:r>
          </a:p>
          <a:p>
            <a:pPr marL="228600" lvl="0" indent="-228600">
              <a:spcBef>
                <a:spcPts val="0"/>
              </a:spcBef>
              <a:spcAft>
                <a:spcPts val="600"/>
              </a:spcAft>
              <a:buClrTx/>
              <a:buSzPct val="100000"/>
              <a:buFont typeface="+mj-lt"/>
              <a:buAutoNum type="arabicPeriod"/>
            </a:pPr>
            <a:r>
              <a:rPr lang="en-US" sz="1200" dirty="0"/>
              <a:t>Texas Department of Public Safety</a:t>
            </a:r>
          </a:p>
          <a:p>
            <a:pPr marL="228600" lvl="0" indent="-228600">
              <a:spcBef>
                <a:spcPts val="0"/>
              </a:spcBef>
              <a:spcAft>
                <a:spcPts val="600"/>
              </a:spcAft>
              <a:buClrTx/>
              <a:buSzPct val="100000"/>
              <a:buFont typeface="+mj-lt"/>
              <a:buAutoNum type="arabicPeriod"/>
            </a:pPr>
            <a:r>
              <a:rPr lang="en-US" sz="1200" dirty="0"/>
              <a:t>Texas Department of Transportation  </a:t>
            </a:r>
            <a:br>
              <a:rPr lang="en-US" sz="1200" dirty="0"/>
            </a:br>
            <a:r>
              <a:rPr lang="en-US" sz="1000" b="0" i="1" dirty="0"/>
              <a:t>(Governor’s Office – Colonia Roadway Grant Program)</a:t>
            </a:r>
            <a:endParaRPr lang="en-US" sz="1000" b="0" dirty="0"/>
          </a:p>
          <a:p>
            <a:pPr marL="228600" lvl="0" indent="-228600">
              <a:spcBef>
                <a:spcPts val="0"/>
              </a:spcBef>
              <a:spcAft>
                <a:spcPts val="600"/>
              </a:spcAft>
              <a:buClrTx/>
              <a:buSzPct val="100000"/>
              <a:buFont typeface="+mj-lt"/>
              <a:buAutoNum type="arabicPeriod"/>
            </a:pPr>
            <a:r>
              <a:rPr lang="en-US" sz="1200" dirty="0"/>
              <a:t>Texas Facilities Commission</a:t>
            </a:r>
          </a:p>
          <a:p>
            <a:pPr marL="228600" lvl="0" indent="-228600">
              <a:spcBef>
                <a:spcPts val="0"/>
              </a:spcBef>
              <a:spcAft>
                <a:spcPts val="600"/>
              </a:spcAft>
              <a:buClrTx/>
              <a:buSzPct val="100000"/>
              <a:buFont typeface="+mj-lt"/>
              <a:buAutoNum type="arabicPeriod"/>
            </a:pPr>
            <a:r>
              <a:rPr lang="en-US" sz="1200" dirty="0"/>
              <a:t>Texas Health and Human Services Commission</a:t>
            </a:r>
          </a:p>
          <a:p>
            <a:pPr marL="228600" lvl="0" indent="-228600">
              <a:spcBef>
                <a:spcPts val="0"/>
              </a:spcBef>
              <a:spcAft>
                <a:spcPts val="600"/>
              </a:spcAft>
              <a:buClrTx/>
              <a:buSzPct val="100000"/>
              <a:buFont typeface="+mj-lt"/>
              <a:buAutoNum type="arabicPeriod"/>
            </a:pPr>
            <a:r>
              <a:rPr lang="en-US" sz="1200" dirty="0"/>
              <a:t>Texas Historical Commission</a:t>
            </a:r>
          </a:p>
          <a:p>
            <a:pPr marL="228600" lvl="0" indent="-228600">
              <a:spcBef>
                <a:spcPts val="0"/>
              </a:spcBef>
              <a:spcAft>
                <a:spcPts val="600"/>
              </a:spcAft>
              <a:buClrTx/>
              <a:buSzPct val="100000"/>
              <a:buFont typeface="+mj-lt"/>
              <a:buAutoNum type="arabicPeriod"/>
            </a:pPr>
            <a:r>
              <a:rPr lang="en-US" sz="1200" dirty="0"/>
              <a:t>Texas Juvenile Justice Department</a:t>
            </a:r>
          </a:p>
          <a:p>
            <a:pPr marL="228600" indent="-228600">
              <a:spcBef>
                <a:spcPts val="0"/>
              </a:spcBef>
              <a:spcAft>
                <a:spcPts val="600"/>
              </a:spcAft>
              <a:buClrTx/>
              <a:buSzPct val="100000"/>
              <a:buFont typeface="+mj-lt"/>
              <a:buAutoNum type="arabicPeriod"/>
            </a:pPr>
            <a:r>
              <a:rPr lang="en-US" sz="1200" dirty="0"/>
              <a:t>Midwestern State University*</a:t>
            </a:r>
          </a:p>
          <a:p>
            <a:pPr marL="228600" indent="-228600">
              <a:spcBef>
                <a:spcPts val="0"/>
              </a:spcBef>
              <a:spcAft>
                <a:spcPts val="600"/>
              </a:spcAft>
              <a:buClrTx/>
              <a:buSzPct val="100000"/>
              <a:buFont typeface="+mj-lt"/>
              <a:buAutoNum type="arabicPeriod"/>
            </a:pPr>
            <a:r>
              <a:rPr lang="en-US" sz="1200" dirty="0"/>
              <a:t>Texas Military Department</a:t>
            </a:r>
            <a:br>
              <a:rPr lang="en-US" sz="1800" dirty="0"/>
            </a:br>
            <a:r>
              <a:rPr lang="en-US" sz="1000" b="0" i="1" dirty="0"/>
              <a:t>(formerly Office of Adjutant General, and Texas Military Facilities Commission)</a:t>
            </a:r>
            <a:endParaRPr lang="en-US" sz="1000" b="0" dirty="0"/>
          </a:p>
          <a:p>
            <a:pPr marL="228600" lvl="0" indent="-228600">
              <a:spcBef>
                <a:spcPts val="0"/>
              </a:spcBef>
              <a:spcAft>
                <a:spcPts val="600"/>
              </a:spcAft>
              <a:buClrTx/>
              <a:buSzPct val="100000"/>
              <a:buFont typeface="+mj-lt"/>
              <a:buAutoNum type="arabicPeriod"/>
            </a:pPr>
            <a:r>
              <a:rPr lang="en-US" sz="1200" dirty="0"/>
              <a:t>Texas Military Preparedness Commission  </a:t>
            </a:r>
            <a:br>
              <a:rPr lang="en-US" sz="1200" dirty="0"/>
            </a:br>
            <a:r>
              <a:rPr lang="en-US" sz="1000" b="0" i="1" dirty="0"/>
              <a:t>(Texas Military Value Revolving Loan Fund)</a:t>
            </a:r>
          </a:p>
          <a:p>
            <a:pPr marL="228600" lvl="0" indent="-228600">
              <a:spcBef>
                <a:spcPts val="0"/>
              </a:spcBef>
              <a:spcAft>
                <a:spcPts val="600"/>
              </a:spcAft>
              <a:buClrTx/>
              <a:buSzPct val="100000"/>
              <a:buFont typeface="+mj-lt"/>
              <a:buAutoNum type="arabicPeriod"/>
            </a:pPr>
            <a:r>
              <a:rPr lang="en-US" sz="1200" dirty="0"/>
              <a:t>Texas Parks and Wildlife Department</a:t>
            </a:r>
          </a:p>
          <a:p>
            <a:pPr marL="228600" lvl="0" indent="-228600">
              <a:spcBef>
                <a:spcPts val="0"/>
              </a:spcBef>
              <a:spcAft>
                <a:spcPts val="600"/>
              </a:spcAft>
              <a:buClrTx/>
              <a:buSzPct val="100000"/>
              <a:buFont typeface="+mj-lt"/>
              <a:buAutoNum type="arabicPeriod"/>
            </a:pPr>
            <a:r>
              <a:rPr lang="en-US" sz="1200" dirty="0"/>
              <a:t>Texas School for the Blind and Visually Impaired</a:t>
            </a:r>
          </a:p>
          <a:p>
            <a:pPr marL="228600" lvl="0" indent="-228600">
              <a:spcBef>
                <a:spcPts val="0"/>
              </a:spcBef>
              <a:spcAft>
                <a:spcPts val="600"/>
              </a:spcAft>
              <a:buClrTx/>
              <a:buSzPct val="100000"/>
              <a:buFont typeface="+mj-lt"/>
              <a:buAutoNum type="arabicPeriod"/>
            </a:pPr>
            <a:r>
              <a:rPr lang="en-US" sz="1200" dirty="0"/>
              <a:t>Texas School for the Deaf</a:t>
            </a:r>
          </a:p>
          <a:p>
            <a:pPr marL="228600" lvl="0" indent="-228600">
              <a:spcBef>
                <a:spcPts val="0"/>
              </a:spcBef>
              <a:spcAft>
                <a:spcPts val="600"/>
              </a:spcAft>
              <a:buClrTx/>
              <a:buSzPct val="100000"/>
              <a:buFont typeface="+mj-lt"/>
              <a:buAutoNum type="arabicPeriod"/>
            </a:pPr>
            <a:r>
              <a:rPr lang="en-US" sz="1200" dirty="0"/>
              <a:t>Texas Southern University</a:t>
            </a:r>
          </a:p>
          <a:p>
            <a:pPr marL="228600" lvl="0" indent="-228600">
              <a:spcBef>
                <a:spcPts val="0"/>
              </a:spcBef>
              <a:spcAft>
                <a:spcPts val="600"/>
              </a:spcAft>
              <a:buClrTx/>
              <a:buSzPct val="100000"/>
              <a:buFont typeface="+mj-lt"/>
              <a:buAutoNum type="arabicPeriod"/>
            </a:pPr>
            <a:r>
              <a:rPr lang="en-US" sz="1200" dirty="0"/>
              <a:t>Texas State Preservation Board</a:t>
            </a:r>
          </a:p>
          <a:p>
            <a:pPr marL="228600" lvl="0" indent="-228600">
              <a:spcBef>
                <a:spcPts val="0"/>
              </a:spcBef>
              <a:spcAft>
                <a:spcPts val="600"/>
              </a:spcAft>
              <a:buClrTx/>
              <a:buSzPct val="100000"/>
              <a:buFont typeface="+mj-lt"/>
              <a:buAutoNum type="arabicPeriod"/>
            </a:pPr>
            <a:r>
              <a:rPr lang="en-US" sz="1200" dirty="0"/>
              <a:t>Texas Windstorm Insurance Association</a:t>
            </a:r>
          </a:p>
          <a:p>
            <a:pPr marL="228600" lvl="0" indent="-228600">
              <a:spcBef>
                <a:spcPts val="0"/>
              </a:spcBef>
              <a:spcAft>
                <a:spcPts val="600"/>
              </a:spcAft>
              <a:buClrTx/>
              <a:buSzPct val="100000"/>
              <a:buFont typeface="+mj-lt"/>
              <a:buAutoNum type="arabicPeriod"/>
            </a:pPr>
            <a:r>
              <a:rPr lang="en-US" sz="1200" dirty="0"/>
              <a:t>Texas Workforce Commission</a:t>
            </a:r>
          </a:p>
          <a:p>
            <a:pPr marL="0" indent="0">
              <a:spcBef>
                <a:spcPts val="0"/>
              </a:spcBef>
              <a:spcAft>
                <a:spcPts val="600"/>
              </a:spcAft>
              <a:buClrTx/>
              <a:buNone/>
            </a:pPr>
            <a:r>
              <a:rPr lang="en-US" sz="1200" u="sng" dirty="0"/>
              <a:t>Optional Use of TPFA as an Issuer</a:t>
            </a:r>
            <a:endParaRPr lang="en-US" sz="1200" dirty="0"/>
          </a:p>
          <a:p>
            <a:pPr indent="-114300">
              <a:spcBef>
                <a:spcPts val="0"/>
              </a:spcBef>
              <a:spcAft>
                <a:spcPts val="600"/>
              </a:spcAft>
              <a:buClrTx/>
            </a:pPr>
            <a:r>
              <a:rPr lang="en-US" sz="1200" dirty="0"/>
              <a:t>Stephen F. Austin State University </a:t>
            </a:r>
          </a:p>
          <a:p>
            <a:pPr indent="-114300">
              <a:spcBef>
                <a:spcPts val="0"/>
              </a:spcBef>
              <a:spcAft>
                <a:spcPts val="600"/>
              </a:spcAft>
              <a:buClrTx/>
            </a:pPr>
            <a:r>
              <a:rPr lang="en-US" sz="1200" dirty="0"/>
              <a:t>Texas State Technical College System</a:t>
            </a:r>
          </a:p>
          <a:p>
            <a:pPr indent="-114300">
              <a:spcBef>
                <a:spcPts val="0"/>
              </a:spcBef>
              <a:spcAft>
                <a:spcPts val="600"/>
              </a:spcAft>
              <a:buClrTx/>
            </a:pPr>
            <a:r>
              <a:rPr lang="en-US" sz="1200" dirty="0"/>
              <a:t>General Academic Teaching Institutions as defined by Section 61.003 of the Texas Education Code</a:t>
            </a:r>
          </a:p>
          <a:p>
            <a:pPr marL="609600" indent="-609600" eaLnBrk="1" hangingPunct="1">
              <a:lnSpc>
                <a:spcPct val="90000"/>
              </a:lnSpc>
              <a:buFont typeface="Wingdings 3" pitchFamily="18" charset="2"/>
              <a:buNone/>
            </a:pPr>
            <a:endParaRPr lang="en-US" sz="1100" dirty="0"/>
          </a:p>
        </p:txBody>
      </p:sp>
      <p:sp>
        <p:nvSpPr>
          <p:cNvPr id="2" name="TextBox 1">
            <a:extLst>
              <a:ext uri="{FF2B5EF4-FFF2-40B4-BE49-F238E27FC236}">
                <a16:creationId xmlns:a16="http://schemas.microsoft.com/office/drawing/2014/main" id="{8E5C2B89-67D6-4C29-9A00-859BB6B6E83D}"/>
              </a:ext>
            </a:extLst>
          </p:cNvPr>
          <p:cNvSpPr txBox="1"/>
          <p:nvPr/>
        </p:nvSpPr>
        <p:spPr>
          <a:xfrm>
            <a:off x="681670" y="6096000"/>
            <a:ext cx="5880293" cy="246221"/>
          </a:xfrm>
          <a:prstGeom prst="rect">
            <a:avLst/>
          </a:prstGeom>
          <a:noFill/>
        </p:spPr>
        <p:txBody>
          <a:bodyPr wrap="square" rtlCol="0">
            <a:spAutoFit/>
          </a:bodyPr>
          <a:lstStyle/>
          <a:p>
            <a:r>
              <a:rPr lang="en-US" sz="1000">
                <a:solidFill>
                  <a:srgbClr val="FF0000"/>
                </a:solidFill>
                <a:effectLst/>
              </a:rPr>
              <a:t>*The 87</a:t>
            </a:r>
            <a:r>
              <a:rPr lang="en-US" sz="1000" baseline="30000">
                <a:solidFill>
                  <a:srgbClr val="FF0000"/>
                </a:solidFill>
                <a:effectLst/>
              </a:rPr>
              <a:t>th</a:t>
            </a:r>
            <a:r>
              <a:rPr lang="en-US" sz="1000">
                <a:solidFill>
                  <a:srgbClr val="FF0000"/>
                </a:solidFill>
                <a:effectLst/>
              </a:rPr>
              <a:t> Legislature transferred Midwestern State University to the Texas Tech University System.</a:t>
            </a:r>
          </a:p>
        </p:txBody>
      </p:sp>
    </p:spTree>
    <p:extLst>
      <p:ext uri="{BB962C8B-B14F-4D97-AF65-F5344CB8AC3E}">
        <p14:creationId xmlns:p14="http://schemas.microsoft.com/office/powerpoint/2010/main" val="4101562701"/>
      </p:ext>
    </p:extLst>
  </p:cSld>
  <p:clrMapOvr>
    <a:masterClrMapping/>
  </p:clrMapOvr>
  <p:transition spd="med">
    <p:cut/>
  </p:transition>
</p:sld>
</file>

<file path=ppt/theme/theme1.xml><?xml version="1.0" encoding="utf-8"?>
<a:theme xmlns:a="http://schemas.openxmlformats.org/drawingml/2006/main" name="Project Overview">
  <a:themeElements>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Project Overview">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ject Overview">
  <a:themeElements>
    <a:clrScheme name="">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Project Overview 2">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6EA880E68960448C0CBF865DCDFD1D" ma:contentTypeVersion="4" ma:contentTypeDescription="Create a new document." ma:contentTypeScope="" ma:versionID="fd9fe5293b5926e9b3f85ee882ddda20">
  <xsd:schema xmlns:xsd="http://www.w3.org/2001/XMLSchema" xmlns:xs="http://www.w3.org/2001/XMLSchema" xmlns:p="http://schemas.microsoft.com/office/2006/metadata/properties" xmlns:ns2="f255c5c7-39f4-4e1b-a414-c25990b5a80e" xmlns:ns3="2793ef5f-546f-40e7-ad45-7bb73c42e590" targetNamespace="http://schemas.microsoft.com/office/2006/metadata/properties" ma:root="true" ma:fieldsID="9ccec185bcb988b9df0ddebf08056bc8" ns2:_="" ns3:_="">
    <xsd:import namespace="f255c5c7-39f4-4e1b-a414-c25990b5a80e"/>
    <xsd:import namespace="2793ef5f-546f-40e7-ad45-7bb73c42e5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5c5c7-39f4-4e1b-a414-c25990b5a8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3ef5f-546f-40e7-ad45-7bb73c42e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CD8046-500D-4FC0-BDCB-C234194FFC9E}">
  <ds:schemaRefs>
    <ds:schemaRef ds:uri="http://schemas.microsoft.com/sharepoint/v3/contenttype/forms"/>
  </ds:schemaRefs>
</ds:datastoreItem>
</file>

<file path=customXml/itemProps2.xml><?xml version="1.0" encoding="utf-8"?>
<ds:datastoreItem xmlns:ds="http://schemas.openxmlformats.org/officeDocument/2006/customXml" ds:itemID="{8E82E18B-D957-4413-9A50-85091656EA94}">
  <ds:schemaRefs>
    <ds:schemaRef ds:uri="http://schemas.microsoft.com/office/2006/documentManagement/types"/>
    <ds:schemaRef ds:uri="http://schemas.microsoft.com/office/2006/metadata/properties"/>
    <ds:schemaRef ds:uri="http://schemas.microsoft.com/office/infopath/2007/PartnerControls"/>
    <ds:schemaRef ds:uri="f255c5c7-39f4-4e1b-a414-c25990b5a80e"/>
    <ds:schemaRef ds:uri="http://purl.org/dc/terms/"/>
    <ds:schemaRef ds:uri="http://purl.org/dc/elements/1.1/"/>
    <ds:schemaRef ds:uri="http://www.w3.org/XML/1998/namespace"/>
    <ds:schemaRef ds:uri="http://purl.org/dc/dcmitype/"/>
    <ds:schemaRef ds:uri="http://schemas.openxmlformats.org/package/2006/metadata/core-properties"/>
    <ds:schemaRef ds:uri="2793ef5f-546f-40e7-ad45-7bb73c42e590"/>
  </ds:schemaRefs>
</ds:datastoreItem>
</file>

<file path=customXml/itemProps3.xml><?xml version="1.0" encoding="utf-8"?>
<ds:datastoreItem xmlns:ds="http://schemas.openxmlformats.org/officeDocument/2006/customXml" ds:itemID="{EB9B3803-4ED5-418F-870C-5808C4CB2E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5c5c7-39f4-4e1b-a414-c25990b5a80e"/>
    <ds:schemaRef ds:uri="2793ef5f-546f-40e7-ad45-7bb73c42e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C:\Documents and Settings\Administrator\My Documents\SFG\Jefferson County\Swaps Overview Book 120301 by JPM.ppt</Template>
  <TotalTime>7938</TotalTime>
  <Words>3469</Words>
  <Application>Microsoft Office PowerPoint</Application>
  <PresentationFormat>Letter Paper (8.5x11 in)</PresentationFormat>
  <Paragraphs>601</Paragraphs>
  <Slides>75</Slides>
  <Notes>57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75</vt:i4>
      </vt:variant>
    </vt:vector>
  </HeadingPairs>
  <TitlesOfParts>
    <vt:vector size="86" baseType="lpstr">
      <vt:lpstr>Arial</vt:lpstr>
      <vt:lpstr>Arial (Body)</vt:lpstr>
      <vt:lpstr>Calibri</vt:lpstr>
      <vt:lpstr>Courier New</vt:lpstr>
      <vt:lpstr>Garamond</vt:lpstr>
      <vt:lpstr>Times New Roman</vt:lpstr>
      <vt:lpstr>Verdana</vt:lpstr>
      <vt:lpstr>Wingdings</vt:lpstr>
      <vt:lpstr>Wingdings 3</vt:lpstr>
      <vt:lpstr>Project Overview</vt:lpstr>
      <vt:lpstr>1_Project Overview</vt:lpstr>
      <vt:lpstr>State of Texas Debt – An Overview</vt:lpstr>
      <vt:lpstr>1. Debt Instruments</vt:lpstr>
      <vt:lpstr> What is a Debt Instrument?</vt:lpstr>
      <vt:lpstr>Why issue Governmental Debt?</vt:lpstr>
      <vt:lpstr>Common Terms</vt:lpstr>
      <vt:lpstr>Types of Debt Instruments </vt:lpstr>
      <vt:lpstr>2. Texas Public Finance  Authority</vt:lpstr>
      <vt:lpstr>Texas Public Finance Authority  Issuing Agency – TGC Ch. 1232</vt:lpstr>
      <vt:lpstr>TPFA Client Agencies</vt:lpstr>
      <vt:lpstr>TPFA Issuance History</vt:lpstr>
      <vt:lpstr>AAA MMD Historical Yield Comparison</vt:lpstr>
      <vt:lpstr>Maximum and Minimum AAA MMD Yields </vt:lpstr>
      <vt:lpstr>Long Term vs. Short Term Rates</vt:lpstr>
      <vt:lpstr>Credit Ratings Effect On Interest Rates</vt:lpstr>
      <vt:lpstr>Taxation on Interest Earnings</vt:lpstr>
      <vt:lpstr>Taxable vs. Tax-Exempt Debt</vt:lpstr>
      <vt:lpstr>3. Types of Texas Debt</vt:lpstr>
      <vt:lpstr>General Obligation (GO) Debt</vt:lpstr>
      <vt:lpstr>Revenue Debt</vt:lpstr>
      <vt:lpstr>Lease Purchase</vt:lpstr>
      <vt:lpstr>Tax &amp; Revenue Anticipation Notes (TRAN)</vt:lpstr>
      <vt:lpstr>Refundings</vt:lpstr>
      <vt:lpstr> 4. Debt Sale Mechanics</vt:lpstr>
      <vt:lpstr>State Debt Issuance Process</vt:lpstr>
      <vt:lpstr>Legislative Authorization</vt:lpstr>
      <vt:lpstr>Finance Team</vt:lpstr>
      <vt:lpstr>Methods of Sale</vt:lpstr>
      <vt:lpstr>Debt Administration</vt:lpstr>
      <vt:lpstr>Issuance Process Life Cycle</vt:lpstr>
      <vt:lpstr>Ongoing Responsibilities</vt:lpstr>
      <vt:lpstr>Client Agency Biennial Request</vt:lpstr>
      <vt:lpstr>Key Takeaways</vt:lpstr>
      <vt:lpstr>5. General Revenue Impact</vt:lpstr>
      <vt:lpstr>Self-Supporting</vt:lpstr>
      <vt:lpstr>Not Self-Supporting</vt:lpstr>
      <vt:lpstr>6. State Debt</vt:lpstr>
      <vt:lpstr>Bond Review Board   Oversight Agency – TGC Ch. 1231 </vt:lpstr>
      <vt:lpstr>Texas Debt Issuers</vt:lpstr>
      <vt:lpstr>State Debt Outstanding</vt:lpstr>
      <vt:lpstr>State Debt Outstanding As of 8/31/22 ($ in billions) </vt:lpstr>
      <vt:lpstr>Debt Service on State Debt As of 8/31/22 ($ in billions)</vt:lpstr>
      <vt:lpstr>Debt Issued by Universities</vt:lpstr>
      <vt:lpstr>College &amp; University Debt Outstanding As of 8/31/2022 ($ in billions)</vt:lpstr>
      <vt:lpstr>Constitutional Debt Limit   Tx. Const. Art. III Sec. 49-j</vt:lpstr>
      <vt:lpstr>Constitutional Debt Limit</vt:lpstr>
      <vt:lpstr>7. Credit Ratings</vt:lpstr>
      <vt:lpstr>Texas Credit Ratings</vt:lpstr>
      <vt:lpstr>SELECTED DEBT MEASURES FOR TEXAS AND OTHER STATES RATED AAA </vt:lpstr>
      <vt:lpstr>PowerPoint Presentation</vt:lpstr>
      <vt:lpstr>State of Texas Positive Rating Drivers  </vt:lpstr>
      <vt:lpstr>State of Texas Negative Rating Drivers</vt:lpstr>
      <vt:lpstr>8. Local Debt </vt:lpstr>
      <vt:lpstr>Total Debt Outstanding as of 8/31/22 ($ in billions)</vt:lpstr>
      <vt:lpstr>State and Local Debt – 10 Most Populous States (most recent data available)</vt:lpstr>
      <vt:lpstr>Types of Local Governments</vt:lpstr>
      <vt:lpstr>Local Debt Outstanding ($284.15* billion outstanding as of 8/31/2022)</vt:lpstr>
      <vt:lpstr> Local Debt Outstanding by Fiscal Year ($ in billions)</vt:lpstr>
      <vt:lpstr>Local Debt Issuance Process</vt:lpstr>
      <vt:lpstr>Types of Local Government Long-Term Debt</vt:lpstr>
      <vt:lpstr>Not Voter Approved: Certificates of Obligation - LGC Ch. 271</vt:lpstr>
      <vt:lpstr>Certificate of Obligation Debt Issuance ($ in billions)</vt:lpstr>
      <vt:lpstr>Certificate of Obligation Debt Outstanding ($ in billions)</vt:lpstr>
      <vt:lpstr>Not Voter Approved: Tax Notes and Other Bonds</vt:lpstr>
      <vt:lpstr>Repayment Structures</vt:lpstr>
      <vt:lpstr>Characteristics of CABs</vt:lpstr>
      <vt:lpstr>Local Government CABs Issued 2008-2022 ($ in billions)</vt:lpstr>
      <vt:lpstr>Local Debt Service Outstanding Fiscal Years 2008–2022 ($ in billions)</vt:lpstr>
      <vt:lpstr>CAB Maturity Amount Outstanding Fiscal Years 2008–2022 ($ in billions)</vt:lpstr>
      <vt:lpstr>9. Private Activity Bond (PAB) Allocation Program</vt:lpstr>
      <vt:lpstr>PAB Summary Title 26 Internal Revenue Code, TGC Ch. 1372</vt:lpstr>
      <vt:lpstr>Effects of SB 1474 (86th Session)</vt:lpstr>
      <vt:lpstr>PAB Individual Project Limits 1372.037 prior to August 15th collapse</vt:lpstr>
      <vt:lpstr>More applications earlier</vt:lpstr>
      <vt:lpstr>Private Activity Bond Program for 2022 (TGC 1372.022)</vt:lpstr>
      <vt:lpstr>PowerPoint Presentation</vt:lpstr>
    </vt:vector>
  </TitlesOfParts>
  <Company>Euro Brokers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Peter Shapiro</dc:creator>
  <cp:lastModifiedBy>Justin Groll</cp:lastModifiedBy>
  <cp:revision>99</cp:revision>
  <cp:lastPrinted>2023-01-10T14:46:03Z</cp:lastPrinted>
  <dcterms:created xsi:type="dcterms:W3CDTF">1997-10-31T16:30:12Z</dcterms:created>
  <dcterms:modified xsi:type="dcterms:W3CDTF">2023-01-25T20:42:58Z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0x010100916EA880E68960448C0CBF865DCDFD1D</vt:lpwstr>
  </property>
</Properties>
</file>